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03" r:id="rId2"/>
    <p:sldId id="568" r:id="rId3"/>
    <p:sldId id="585" r:id="rId4"/>
    <p:sldId id="571" r:id="rId5"/>
    <p:sldId id="570" r:id="rId6"/>
    <p:sldId id="575" r:id="rId7"/>
    <p:sldId id="576" r:id="rId8"/>
    <p:sldId id="574" r:id="rId9"/>
    <p:sldId id="577" r:id="rId10"/>
    <p:sldId id="569" r:id="rId11"/>
    <p:sldId id="580" r:id="rId12"/>
    <p:sldId id="588" r:id="rId13"/>
    <p:sldId id="581" r:id="rId14"/>
    <p:sldId id="582" r:id="rId15"/>
    <p:sldId id="583" r:id="rId16"/>
    <p:sldId id="587" r:id="rId17"/>
    <p:sldId id="589" r:id="rId18"/>
    <p:sldId id="586" r:id="rId19"/>
    <p:sldId id="590" r:id="rId20"/>
    <p:sldId id="591" r:id="rId21"/>
    <p:sldId id="592" r:id="rId22"/>
    <p:sldId id="593" r:id="rId23"/>
    <p:sldId id="594" r:id="rId24"/>
    <p:sldId id="595" r:id="rId25"/>
    <p:sldId id="596" r:id="rId26"/>
    <p:sldId id="597" r:id="rId27"/>
    <p:sldId id="598" r:id="rId28"/>
    <p:sldId id="599" r:id="rId29"/>
    <p:sldId id="600" r:id="rId30"/>
    <p:sldId id="601" r:id="rId31"/>
    <p:sldId id="602" r:id="rId32"/>
    <p:sldId id="603" r:id="rId33"/>
    <p:sldId id="604" r:id="rId34"/>
    <p:sldId id="605" r:id="rId35"/>
    <p:sldId id="610" r:id="rId36"/>
    <p:sldId id="607" r:id="rId37"/>
    <p:sldId id="608" r:id="rId38"/>
    <p:sldId id="609" r:id="rId39"/>
    <p:sldId id="606" r:id="rId40"/>
    <p:sldId id="611" r:id="rId41"/>
    <p:sldId id="612" r:id="rId42"/>
    <p:sldId id="613" r:id="rId43"/>
    <p:sldId id="614" r:id="rId44"/>
    <p:sldId id="619" r:id="rId45"/>
    <p:sldId id="615" r:id="rId46"/>
    <p:sldId id="616" r:id="rId47"/>
    <p:sldId id="617" r:id="rId48"/>
    <p:sldId id="618" r:id="rId49"/>
    <p:sldId id="572" r:id="rId50"/>
    <p:sldId id="579" r:id="rId51"/>
    <p:sldId id="573" r:id="rId52"/>
    <p:sldId id="578" r:id="rId53"/>
    <p:sldId id="620" r:id="rId54"/>
    <p:sldId id="621" r:id="rId55"/>
    <p:sldId id="622" r:id="rId56"/>
    <p:sldId id="623" r:id="rId57"/>
    <p:sldId id="624" r:id="rId58"/>
    <p:sldId id="625" r:id="rId59"/>
    <p:sldId id="626" r:id="rId60"/>
    <p:sldId id="627"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5" d="100"/>
          <a:sy n="105" d="100"/>
        </p:scale>
        <p:origin x="23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175305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368192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7007032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07210133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625826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083838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5341133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97724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4810399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9183062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804321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9347943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2024-05-05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07251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png"/><Relationship Id="rId7"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10" y="489504"/>
            <a:ext cx="4294168" cy="2492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Compressing Gaussian</a:t>
            </a: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62820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D106C4-2F30-316B-BAB2-737FD331D040}"/>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
        <p:nvSpPr>
          <p:cNvPr id="3" name="矩形 2">
            <a:extLst>
              <a:ext uri="{FF2B5EF4-FFF2-40B4-BE49-F238E27FC236}">
                <a16:creationId xmlns:a16="http://schemas.microsoft.com/office/drawing/2014/main" id="{0BDDD109-0478-7331-BD01-BC320E57D71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9900E15-DC30-A87A-4131-87B294346E9B}"/>
              </a:ext>
            </a:extLst>
          </p:cNvPr>
          <p:cNvPicPr>
            <a:picLocks noChangeAspect="1"/>
          </p:cNvPicPr>
          <p:nvPr/>
        </p:nvPicPr>
        <p:blipFill>
          <a:blip r:embed="rId2"/>
          <a:stretch>
            <a:fillRect/>
          </a:stretch>
        </p:blipFill>
        <p:spPr>
          <a:xfrm>
            <a:off x="623804" y="291711"/>
            <a:ext cx="4255052" cy="2494930"/>
          </a:xfrm>
          <a:prstGeom prst="rect">
            <a:avLst/>
          </a:prstGeom>
        </p:spPr>
      </p:pic>
      <p:pic>
        <p:nvPicPr>
          <p:cNvPr id="9" name="图片 8">
            <a:extLst>
              <a:ext uri="{FF2B5EF4-FFF2-40B4-BE49-F238E27FC236}">
                <a16:creationId xmlns:a16="http://schemas.microsoft.com/office/drawing/2014/main" id="{6B8DDC13-528F-261A-175C-D7AB93045604}"/>
              </a:ext>
            </a:extLst>
          </p:cNvPr>
          <p:cNvPicPr>
            <a:picLocks noChangeAspect="1"/>
          </p:cNvPicPr>
          <p:nvPr/>
        </p:nvPicPr>
        <p:blipFill>
          <a:blip r:embed="rId3"/>
          <a:stretch>
            <a:fillRect/>
          </a:stretch>
        </p:blipFill>
        <p:spPr>
          <a:xfrm>
            <a:off x="941163" y="3775270"/>
            <a:ext cx="5154837" cy="1511294"/>
          </a:xfrm>
          <a:prstGeom prst="rect">
            <a:avLst/>
          </a:prstGeom>
        </p:spPr>
      </p:pic>
      <p:pic>
        <p:nvPicPr>
          <p:cNvPr id="15" name="图片 14">
            <a:extLst>
              <a:ext uri="{FF2B5EF4-FFF2-40B4-BE49-F238E27FC236}">
                <a16:creationId xmlns:a16="http://schemas.microsoft.com/office/drawing/2014/main" id="{AC7AA71F-B9C3-A0BD-D697-E6B28F2E7606}"/>
              </a:ext>
            </a:extLst>
          </p:cNvPr>
          <p:cNvPicPr>
            <a:picLocks noChangeAspect="1"/>
          </p:cNvPicPr>
          <p:nvPr/>
        </p:nvPicPr>
        <p:blipFill>
          <a:blip r:embed="rId4"/>
          <a:stretch>
            <a:fillRect/>
          </a:stretch>
        </p:blipFill>
        <p:spPr>
          <a:xfrm>
            <a:off x="6053610" y="225811"/>
            <a:ext cx="5961543" cy="4317663"/>
          </a:xfrm>
          <a:prstGeom prst="rect">
            <a:avLst/>
          </a:prstGeom>
        </p:spPr>
      </p:pic>
      <p:pic>
        <p:nvPicPr>
          <p:cNvPr id="19" name="图片 18">
            <a:extLst>
              <a:ext uri="{FF2B5EF4-FFF2-40B4-BE49-F238E27FC236}">
                <a16:creationId xmlns:a16="http://schemas.microsoft.com/office/drawing/2014/main" id="{307F87F5-BAFF-0731-D555-A63D2D5576C9}"/>
              </a:ext>
            </a:extLst>
          </p:cNvPr>
          <p:cNvPicPr>
            <a:picLocks noChangeAspect="1"/>
          </p:cNvPicPr>
          <p:nvPr/>
        </p:nvPicPr>
        <p:blipFill>
          <a:blip r:embed="rId5"/>
          <a:stretch>
            <a:fillRect/>
          </a:stretch>
        </p:blipFill>
        <p:spPr>
          <a:xfrm>
            <a:off x="663765" y="5344815"/>
            <a:ext cx="10158348" cy="1412912"/>
          </a:xfrm>
          <a:prstGeom prst="rect">
            <a:avLst/>
          </a:prstGeom>
        </p:spPr>
      </p:pic>
      <p:pic>
        <p:nvPicPr>
          <p:cNvPr id="21" name="图片 20">
            <a:extLst>
              <a:ext uri="{FF2B5EF4-FFF2-40B4-BE49-F238E27FC236}">
                <a16:creationId xmlns:a16="http://schemas.microsoft.com/office/drawing/2014/main" id="{D6B569B1-B4D8-0261-7BC1-5C313656F5DC}"/>
              </a:ext>
            </a:extLst>
          </p:cNvPr>
          <p:cNvPicPr>
            <a:picLocks noChangeAspect="1"/>
          </p:cNvPicPr>
          <p:nvPr/>
        </p:nvPicPr>
        <p:blipFill>
          <a:blip r:embed="rId6"/>
          <a:stretch>
            <a:fillRect/>
          </a:stretch>
        </p:blipFill>
        <p:spPr>
          <a:xfrm>
            <a:off x="444116" y="2886492"/>
            <a:ext cx="5718282" cy="888778"/>
          </a:xfrm>
          <a:prstGeom prst="rect">
            <a:avLst/>
          </a:prstGeom>
        </p:spPr>
      </p:pic>
      <p:sp>
        <p:nvSpPr>
          <p:cNvPr id="22" name="左大括号 21">
            <a:extLst>
              <a:ext uri="{FF2B5EF4-FFF2-40B4-BE49-F238E27FC236}">
                <a16:creationId xmlns:a16="http://schemas.microsoft.com/office/drawing/2014/main" id="{152815F5-4321-48F7-A4E7-8B14BBFD13B7}"/>
              </a:ext>
            </a:extLst>
          </p:cNvPr>
          <p:cNvSpPr/>
          <p:nvPr/>
        </p:nvSpPr>
        <p:spPr>
          <a:xfrm>
            <a:off x="518031" y="3873430"/>
            <a:ext cx="349218" cy="1271682"/>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35F04666-5FDE-4C5E-9C41-96213DEA2C3D}"/>
              </a:ext>
            </a:extLst>
          </p:cNvPr>
          <p:cNvPicPr>
            <a:picLocks noChangeAspect="1"/>
          </p:cNvPicPr>
          <p:nvPr/>
        </p:nvPicPr>
        <p:blipFill>
          <a:blip r:embed="rId7"/>
          <a:stretch>
            <a:fillRect/>
          </a:stretch>
        </p:blipFill>
        <p:spPr>
          <a:xfrm>
            <a:off x="11265327" y="12110"/>
            <a:ext cx="926672" cy="926672"/>
          </a:xfrm>
          <a:prstGeom prst="rect">
            <a:avLst/>
          </a:prstGeom>
        </p:spPr>
      </p:pic>
      <p:sp>
        <p:nvSpPr>
          <p:cNvPr id="26" name="矩形 25">
            <a:extLst>
              <a:ext uri="{FF2B5EF4-FFF2-40B4-BE49-F238E27FC236}">
                <a16:creationId xmlns:a16="http://schemas.microsoft.com/office/drawing/2014/main" id="{0B5F3E09-6C50-91CA-3F64-12A0C73931A8}"/>
              </a:ext>
            </a:extLst>
          </p:cNvPr>
          <p:cNvSpPr/>
          <p:nvPr/>
        </p:nvSpPr>
        <p:spPr>
          <a:xfrm>
            <a:off x="6673303" y="1544185"/>
            <a:ext cx="3635359" cy="1247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376484C5-0480-A8AB-F6B3-DC07C1FDDC61}"/>
              </a:ext>
            </a:extLst>
          </p:cNvPr>
          <p:cNvCxnSpPr/>
          <p:nvPr/>
        </p:nvCxnSpPr>
        <p:spPr>
          <a:xfrm flipH="1">
            <a:off x="6806527" y="2720741"/>
            <a:ext cx="1707688" cy="24992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03604A2C-2BC1-433A-9C0B-AC8DB545E82C}"/>
              </a:ext>
            </a:extLst>
          </p:cNvPr>
          <p:cNvPicPr>
            <a:picLocks noChangeAspect="1"/>
          </p:cNvPicPr>
          <p:nvPr/>
        </p:nvPicPr>
        <p:blipFill>
          <a:blip r:embed="rId8"/>
          <a:stretch>
            <a:fillRect/>
          </a:stretch>
        </p:blipFill>
        <p:spPr>
          <a:xfrm>
            <a:off x="334378" y="365708"/>
            <a:ext cx="219475" cy="219475"/>
          </a:xfrm>
          <a:prstGeom prst="rect">
            <a:avLst/>
          </a:prstGeom>
        </p:spPr>
      </p:pic>
    </p:spTree>
    <p:extLst>
      <p:ext uri="{BB962C8B-B14F-4D97-AF65-F5344CB8AC3E}">
        <p14:creationId xmlns:p14="http://schemas.microsoft.com/office/powerpoint/2010/main" val="51157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4972BF-FC6D-A7F6-6476-735AF669A109}"/>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5" name="矩形 4">
            <a:extLst>
              <a:ext uri="{FF2B5EF4-FFF2-40B4-BE49-F238E27FC236}">
                <a16:creationId xmlns:a16="http://schemas.microsoft.com/office/drawing/2014/main" id="{1669DB82-ADC7-E74F-D4BF-4F41E9DEDE8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BA2EF6A2-BB3B-6389-BADE-06E115B9D641}"/>
              </a:ext>
            </a:extLst>
          </p:cNvPr>
          <p:cNvPicPr>
            <a:picLocks noChangeAspect="1"/>
          </p:cNvPicPr>
          <p:nvPr/>
        </p:nvPicPr>
        <p:blipFill>
          <a:blip r:embed="rId2"/>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15AA7A7F-5A8F-7E2C-2580-113E6631F16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9" name="文本框 8">
            <a:extLst>
              <a:ext uri="{FF2B5EF4-FFF2-40B4-BE49-F238E27FC236}">
                <a16:creationId xmlns:a16="http://schemas.microsoft.com/office/drawing/2014/main" id="{FBBF60C7-E3DD-DBFA-E2E3-834F1BE79DAA}"/>
              </a:ext>
            </a:extLst>
          </p:cNvPr>
          <p:cNvSpPr txBox="1"/>
          <p:nvPr/>
        </p:nvSpPr>
        <p:spPr>
          <a:xfrm>
            <a:off x="1072825" y="1111039"/>
            <a:ext cx="6094990" cy="369332"/>
          </a:xfrm>
          <a:prstGeom prst="rect">
            <a:avLst/>
          </a:prstGeom>
          <a:noFill/>
        </p:spPr>
        <p:txBody>
          <a:bodyPr wrap="square">
            <a:spAutoFit/>
          </a:bodyPr>
          <a:lstStyle/>
          <a:p>
            <a:r>
              <a:rPr lang="en-US" altLang="zh-CN" b="1" dirty="0"/>
              <a:t>2401.02436v2</a:t>
            </a:r>
            <a:endParaRPr lang="zh-CN" altLang="en-US" b="1" dirty="0"/>
          </a:p>
        </p:txBody>
      </p:sp>
      <p:pic>
        <p:nvPicPr>
          <p:cNvPr id="10" name="图片 9">
            <a:extLst>
              <a:ext uri="{FF2B5EF4-FFF2-40B4-BE49-F238E27FC236}">
                <a16:creationId xmlns:a16="http://schemas.microsoft.com/office/drawing/2014/main" id="{0B567AC3-DF72-0EA3-6628-6DD3A98E9EF1}"/>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914AD907-21E4-6C01-CE35-7FA4BA8CE421}"/>
              </a:ext>
            </a:extLst>
          </p:cNvPr>
          <p:cNvPicPr>
            <a:picLocks noChangeAspect="1"/>
          </p:cNvPicPr>
          <p:nvPr/>
        </p:nvPicPr>
        <p:blipFill>
          <a:blip r:embed="rId4"/>
          <a:stretch>
            <a:fillRect/>
          </a:stretch>
        </p:blipFill>
        <p:spPr>
          <a:xfrm>
            <a:off x="1023521" y="1755536"/>
            <a:ext cx="10056650" cy="2998133"/>
          </a:xfrm>
          <a:prstGeom prst="rect">
            <a:avLst/>
          </a:prstGeom>
        </p:spPr>
      </p:pic>
    </p:spTree>
    <p:extLst>
      <p:ext uri="{BB962C8B-B14F-4D97-AF65-F5344CB8AC3E}">
        <p14:creationId xmlns:p14="http://schemas.microsoft.com/office/powerpoint/2010/main" val="4606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6ACEA1-56DE-6F6F-FDCE-A46952DE3529}"/>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4" name="文本框 3">
            <a:extLst>
              <a:ext uri="{FF2B5EF4-FFF2-40B4-BE49-F238E27FC236}">
                <a16:creationId xmlns:a16="http://schemas.microsoft.com/office/drawing/2014/main" id="{F8407DE1-C66D-DE57-9710-841813FE7253}"/>
              </a:ext>
            </a:extLst>
          </p:cNvPr>
          <p:cNvSpPr txBox="1"/>
          <p:nvPr/>
        </p:nvSpPr>
        <p:spPr>
          <a:xfrm>
            <a:off x="2464573" y="867547"/>
            <a:ext cx="6847403" cy="1294585"/>
          </a:xfrm>
          <a:prstGeom prst="rect">
            <a:avLst/>
          </a:prstGeom>
          <a:noFill/>
        </p:spPr>
        <p:txBody>
          <a:bodyPr wrap="square">
            <a:spAutoFit/>
          </a:bodyPr>
          <a:lstStyle/>
          <a:p>
            <a:pPr algn="just">
              <a:lnSpc>
                <a:spcPct val="150000"/>
              </a:lnSpc>
            </a:pPr>
            <a:r>
              <a:rPr lang="zh-CN" altLang="en-US" dirty="0"/>
              <a:t>利用敏感度感知的向量聚类（</a:t>
            </a:r>
            <a:r>
              <a:rPr lang="en-US" altLang="zh-CN" dirty="0"/>
              <a:t>Sensitivity-aware vector clustering</a:t>
            </a:r>
            <a:r>
              <a:rPr lang="zh-CN" altLang="en-US" dirty="0"/>
              <a:t>）和量化感知训练（</a:t>
            </a:r>
            <a:r>
              <a:rPr lang="en-US" altLang="zh-CN" dirty="0"/>
              <a:t>Quantization-aware training</a:t>
            </a:r>
            <a:r>
              <a:rPr lang="zh-CN" altLang="en-US" dirty="0"/>
              <a:t>）来压缩方向颜色和高斯参数，比上一篇更进一步</a:t>
            </a:r>
          </a:p>
        </p:txBody>
      </p:sp>
      <p:sp>
        <p:nvSpPr>
          <p:cNvPr id="5" name="矩形 4">
            <a:extLst>
              <a:ext uri="{FF2B5EF4-FFF2-40B4-BE49-F238E27FC236}">
                <a16:creationId xmlns:a16="http://schemas.microsoft.com/office/drawing/2014/main" id="{EFD0D1A9-1AD9-2280-F067-21811B1EE22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4903BB64-769C-5C09-613E-E55353162EA1}"/>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F6A0B32D-458C-B758-26BB-542BD452C469}"/>
              </a:ext>
            </a:extLst>
          </p:cNvPr>
          <p:cNvPicPr>
            <a:picLocks noChangeAspect="1"/>
          </p:cNvPicPr>
          <p:nvPr/>
        </p:nvPicPr>
        <p:blipFill>
          <a:blip r:embed="rId3"/>
          <a:stretch>
            <a:fillRect/>
          </a:stretch>
        </p:blipFill>
        <p:spPr>
          <a:xfrm>
            <a:off x="3581401" y="2722366"/>
            <a:ext cx="4464279" cy="3816546"/>
          </a:xfrm>
          <a:prstGeom prst="rect">
            <a:avLst/>
          </a:prstGeom>
        </p:spPr>
      </p:pic>
    </p:spTree>
    <p:extLst>
      <p:ext uri="{BB962C8B-B14F-4D97-AF65-F5344CB8AC3E}">
        <p14:creationId xmlns:p14="http://schemas.microsoft.com/office/powerpoint/2010/main" val="1942489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676D1ED-E54F-EB8F-97CB-CAC8491CEDC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D7A94367-6053-6DCF-7C31-19529F2255F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048A56B9-32C5-C9ED-68D4-B91CF58C3218}"/>
              </a:ext>
            </a:extLst>
          </p:cNvPr>
          <p:cNvPicPr>
            <a:picLocks noChangeAspect="1"/>
          </p:cNvPicPr>
          <p:nvPr/>
        </p:nvPicPr>
        <p:blipFill>
          <a:blip r:embed="rId2"/>
          <a:stretch>
            <a:fillRect/>
          </a:stretch>
        </p:blipFill>
        <p:spPr>
          <a:xfrm>
            <a:off x="701379" y="1238879"/>
            <a:ext cx="10789241" cy="4203870"/>
          </a:xfrm>
          <a:prstGeom prst="rect">
            <a:avLst/>
          </a:prstGeom>
        </p:spPr>
      </p:pic>
      <p:pic>
        <p:nvPicPr>
          <p:cNvPr id="6" name="图片 5">
            <a:extLst>
              <a:ext uri="{FF2B5EF4-FFF2-40B4-BE49-F238E27FC236}">
                <a16:creationId xmlns:a16="http://schemas.microsoft.com/office/drawing/2014/main" id="{FA83F593-F6E2-9233-09A7-981D810703DC}"/>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3101FF51-1A99-4E97-EB03-3FA46B0749B2}"/>
              </a:ext>
            </a:extLst>
          </p:cNvPr>
          <p:cNvPicPr>
            <a:picLocks noChangeAspect="1"/>
          </p:cNvPicPr>
          <p:nvPr/>
        </p:nvPicPr>
        <p:blipFill>
          <a:blip r:embed="rId4"/>
          <a:stretch>
            <a:fillRect/>
          </a:stretch>
        </p:blipFill>
        <p:spPr>
          <a:xfrm>
            <a:off x="485347" y="243859"/>
            <a:ext cx="219475" cy="219475"/>
          </a:xfrm>
          <a:prstGeom prst="rect">
            <a:avLst/>
          </a:prstGeom>
        </p:spPr>
      </p:pic>
      <p:sp>
        <p:nvSpPr>
          <p:cNvPr id="8" name="文本框 7">
            <a:extLst>
              <a:ext uri="{FF2B5EF4-FFF2-40B4-BE49-F238E27FC236}">
                <a16:creationId xmlns:a16="http://schemas.microsoft.com/office/drawing/2014/main" id="{84D0F046-A205-F7E3-1865-B2DC2868373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spTree>
    <p:extLst>
      <p:ext uri="{BB962C8B-B14F-4D97-AF65-F5344CB8AC3E}">
        <p14:creationId xmlns:p14="http://schemas.microsoft.com/office/powerpoint/2010/main" val="159274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569E5A-26DE-15D2-28B6-31347A7C6209}"/>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矩形 2">
            <a:extLst>
              <a:ext uri="{FF2B5EF4-FFF2-40B4-BE49-F238E27FC236}">
                <a16:creationId xmlns:a16="http://schemas.microsoft.com/office/drawing/2014/main" id="{3821F1BD-3C01-8496-F276-0FA1AEE0243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9D876D1-2087-6BCE-7068-A5E402A24F3F}"/>
              </a:ext>
            </a:extLst>
          </p:cNvPr>
          <p:cNvPicPr>
            <a:picLocks noChangeAspect="1"/>
          </p:cNvPicPr>
          <p:nvPr/>
        </p:nvPicPr>
        <p:blipFill>
          <a:blip r:embed="rId2"/>
          <a:stretch>
            <a:fillRect/>
          </a:stretch>
        </p:blipFill>
        <p:spPr>
          <a:xfrm>
            <a:off x="685689" y="117410"/>
            <a:ext cx="4064209" cy="4254719"/>
          </a:xfrm>
          <a:prstGeom prst="rect">
            <a:avLst/>
          </a:prstGeom>
        </p:spPr>
      </p:pic>
      <p:pic>
        <p:nvPicPr>
          <p:cNvPr id="9" name="图片 8">
            <a:extLst>
              <a:ext uri="{FF2B5EF4-FFF2-40B4-BE49-F238E27FC236}">
                <a16:creationId xmlns:a16="http://schemas.microsoft.com/office/drawing/2014/main" id="{6D4F10D8-F20F-2B85-E6DC-100292992EE5}"/>
              </a:ext>
            </a:extLst>
          </p:cNvPr>
          <p:cNvPicPr>
            <a:picLocks noChangeAspect="1"/>
          </p:cNvPicPr>
          <p:nvPr/>
        </p:nvPicPr>
        <p:blipFill>
          <a:blip r:embed="rId3"/>
          <a:stretch>
            <a:fillRect/>
          </a:stretch>
        </p:blipFill>
        <p:spPr>
          <a:xfrm>
            <a:off x="1020012" y="4644137"/>
            <a:ext cx="3395564" cy="904806"/>
          </a:xfrm>
          <a:prstGeom prst="rect">
            <a:avLst/>
          </a:prstGeom>
        </p:spPr>
      </p:pic>
      <p:pic>
        <p:nvPicPr>
          <p:cNvPr id="13" name="图片 12">
            <a:extLst>
              <a:ext uri="{FF2B5EF4-FFF2-40B4-BE49-F238E27FC236}">
                <a16:creationId xmlns:a16="http://schemas.microsoft.com/office/drawing/2014/main" id="{F921012E-55E9-C6CD-04E5-522B48541BC0}"/>
              </a:ext>
            </a:extLst>
          </p:cNvPr>
          <p:cNvPicPr>
            <a:picLocks noChangeAspect="1"/>
          </p:cNvPicPr>
          <p:nvPr/>
        </p:nvPicPr>
        <p:blipFill>
          <a:blip r:embed="rId4"/>
          <a:stretch>
            <a:fillRect/>
          </a:stretch>
        </p:blipFill>
        <p:spPr>
          <a:xfrm>
            <a:off x="5416999" y="4372129"/>
            <a:ext cx="4934204" cy="1371670"/>
          </a:xfrm>
          <a:prstGeom prst="rect">
            <a:avLst/>
          </a:prstGeom>
        </p:spPr>
      </p:pic>
      <p:sp>
        <p:nvSpPr>
          <p:cNvPr id="15" name="文本框 14">
            <a:extLst>
              <a:ext uri="{FF2B5EF4-FFF2-40B4-BE49-F238E27FC236}">
                <a16:creationId xmlns:a16="http://schemas.microsoft.com/office/drawing/2014/main" id="{915DC0F9-3FCC-C3F0-5DC0-7BCC55C54830}"/>
              </a:ext>
            </a:extLst>
          </p:cNvPr>
          <p:cNvSpPr txBox="1"/>
          <p:nvPr/>
        </p:nvSpPr>
        <p:spPr>
          <a:xfrm>
            <a:off x="5542414" y="6213107"/>
            <a:ext cx="4546264" cy="338554"/>
          </a:xfrm>
          <a:prstGeom prst="rect">
            <a:avLst/>
          </a:prstGeom>
          <a:noFill/>
        </p:spPr>
        <p:txBody>
          <a:bodyPr wrap="square">
            <a:spAutoFit/>
          </a:bodyPr>
          <a:lstStyle/>
          <a:p>
            <a:r>
              <a:rPr lang="zh-CN" altLang="en-US" sz="1600" dirty="0"/>
              <a:t>可以看作是图像的一种“亮度”或“强度”总量</a:t>
            </a:r>
          </a:p>
        </p:txBody>
      </p:sp>
      <p:pic>
        <p:nvPicPr>
          <p:cNvPr id="17" name="图片 16">
            <a:extLst>
              <a:ext uri="{FF2B5EF4-FFF2-40B4-BE49-F238E27FC236}">
                <a16:creationId xmlns:a16="http://schemas.microsoft.com/office/drawing/2014/main" id="{47FC7FED-54DA-E83F-D452-4D12CCC41DDB}"/>
              </a:ext>
            </a:extLst>
          </p:cNvPr>
          <p:cNvPicPr>
            <a:picLocks noChangeAspect="1"/>
          </p:cNvPicPr>
          <p:nvPr/>
        </p:nvPicPr>
        <p:blipFill>
          <a:blip r:embed="rId5"/>
          <a:stretch>
            <a:fillRect/>
          </a:stretch>
        </p:blipFill>
        <p:spPr>
          <a:xfrm>
            <a:off x="4979294" y="6171815"/>
            <a:ext cx="443918" cy="410624"/>
          </a:xfrm>
          <a:prstGeom prst="rect">
            <a:avLst/>
          </a:prstGeom>
        </p:spPr>
      </p:pic>
      <p:pic>
        <p:nvPicPr>
          <p:cNvPr id="18" name="图片 17">
            <a:extLst>
              <a:ext uri="{FF2B5EF4-FFF2-40B4-BE49-F238E27FC236}">
                <a16:creationId xmlns:a16="http://schemas.microsoft.com/office/drawing/2014/main" id="{532FF66B-1443-86A9-0506-0CC40ECE59E6}"/>
              </a:ext>
            </a:extLst>
          </p:cNvPr>
          <p:cNvPicPr>
            <a:picLocks noChangeAspect="1"/>
          </p:cNvPicPr>
          <p:nvPr/>
        </p:nvPicPr>
        <p:blipFill>
          <a:blip r:embed="rId6"/>
          <a:stretch>
            <a:fillRect/>
          </a:stretch>
        </p:blipFill>
        <p:spPr>
          <a:xfrm>
            <a:off x="11265327" y="12110"/>
            <a:ext cx="926672" cy="926672"/>
          </a:xfrm>
          <a:prstGeom prst="rect">
            <a:avLst/>
          </a:prstGeom>
        </p:spPr>
      </p:pic>
      <p:sp>
        <p:nvSpPr>
          <p:cNvPr id="19" name="矩形 18">
            <a:extLst>
              <a:ext uri="{FF2B5EF4-FFF2-40B4-BE49-F238E27FC236}">
                <a16:creationId xmlns:a16="http://schemas.microsoft.com/office/drawing/2014/main" id="{BE7C1B50-7B86-7B8B-D86E-5C4C694964FB}"/>
              </a:ext>
            </a:extLst>
          </p:cNvPr>
          <p:cNvSpPr/>
          <p:nvPr/>
        </p:nvSpPr>
        <p:spPr>
          <a:xfrm>
            <a:off x="8259878" y="5038284"/>
            <a:ext cx="1677410" cy="3570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65F4C7AF-1C13-2155-245D-2488CB82918D}"/>
              </a:ext>
            </a:extLst>
          </p:cNvPr>
          <p:cNvCxnSpPr/>
          <p:nvPr/>
        </p:nvCxnSpPr>
        <p:spPr>
          <a:xfrm flipH="1">
            <a:off x="9331725" y="5395371"/>
            <a:ext cx="54500" cy="81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CDA17537-B55C-2398-4176-6EE48A8879A3}"/>
              </a:ext>
            </a:extLst>
          </p:cNvPr>
          <p:cNvPicPr>
            <a:picLocks noChangeAspect="1"/>
          </p:cNvPicPr>
          <p:nvPr/>
        </p:nvPicPr>
        <p:blipFill>
          <a:blip r:embed="rId7"/>
          <a:stretch>
            <a:fillRect/>
          </a:stretch>
        </p:blipFill>
        <p:spPr>
          <a:xfrm>
            <a:off x="5416999" y="56649"/>
            <a:ext cx="4960944" cy="4254719"/>
          </a:xfrm>
          <a:prstGeom prst="rect">
            <a:avLst/>
          </a:prstGeom>
        </p:spPr>
      </p:pic>
      <p:pic>
        <p:nvPicPr>
          <p:cNvPr id="25" name="图片 24">
            <a:extLst>
              <a:ext uri="{FF2B5EF4-FFF2-40B4-BE49-F238E27FC236}">
                <a16:creationId xmlns:a16="http://schemas.microsoft.com/office/drawing/2014/main" id="{3477E9D1-BDED-4F3D-DDE1-5080B3218A67}"/>
              </a:ext>
            </a:extLst>
          </p:cNvPr>
          <p:cNvPicPr>
            <a:picLocks noChangeAspect="1"/>
          </p:cNvPicPr>
          <p:nvPr/>
        </p:nvPicPr>
        <p:blipFill>
          <a:blip r:embed="rId8"/>
          <a:stretch>
            <a:fillRect/>
          </a:stretch>
        </p:blipFill>
        <p:spPr>
          <a:xfrm>
            <a:off x="8259878" y="76833"/>
            <a:ext cx="1454225" cy="336567"/>
          </a:xfrm>
          <a:prstGeom prst="rect">
            <a:avLst/>
          </a:prstGeom>
        </p:spPr>
      </p:pic>
      <p:sp>
        <p:nvSpPr>
          <p:cNvPr id="26" name="矩形 25">
            <a:extLst>
              <a:ext uri="{FF2B5EF4-FFF2-40B4-BE49-F238E27FC236}">
                <a16:creationId xmlns:a16="http://schemas.microsoft.com/office/drawing/2014/main" id="{DAE73B3A-8431-66A3-37D1-6C3F7A8E0092}"/>
              </a:ext>
            </a:extLst>
          </p:cNvPr>
          <p:cNvSpPr/>
          <p:nvPr/>
        </p:nvSpPr>
        <p:spPr>
          <a:xfrm>
            <a:off x="5542414" y="2925879"/>
            <a:ext cx="3643976" cy="2351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6F00C486-BED5-41D7-6899-0C63E5A00689}"/>
              </a:ext>
            </a:extLst>
          </p:cNvPr>
          <p:cNvCxnSpPr>
            <a:cxnSpLocks/>
          </p:cNvCxnSpPr>
          <p:nvPr/>
        </p:nvCxnSpPr>
        <p:spPr>
          <a:xfrm flipV="1">
            <a:off x="7962886" y="2281403"/>
            <a:ext cx="784470" cy="665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E49B03A-4D91-51B2-A03E-4A7A2A3F5421}"/>
              </a:ext>
            </a:extLst>
          </p:cNvPr>
          <p:cNvSpPr txBox="1"/>
          <p:nvPr/>
        </p:nvSpPr>
        <p:spPr>
          <a:xfrm>
            <a:off x="8610599" y="1901468"/>
            <a:ext cx="1562857" cy="369332"/>
          </a:xfrm>
          <a:prstGeom prst="rect">
            <a:avLst/>
          </a:prstGeom>
          <a:noFill/>
        </p:spPr>
        <p:txBody>
          <a:bodyPr wrap="square" rtlCol="0">
            <a:spAutoFit/>
          </a:bodyPr>
          <a:lstStyle/>
          <a:p>
            <a:r>
              <a:rPr lang="en-US" altLang="zh-CN" dirty="0"/>
              <a:t>Wide * High</a:t>
            </a:r>
            <a:endParaRPr lang="zh-CN" altLang="en-US" dirty="0"/>
          </a:p>
        </p:txBody>
      </p:sp>
      <p:sp>
        <p:nvSpPr>
          <p:cNvPr id="31" name="文本框 30">
            <a:extLst>
              <a:ext uri="{FF2B5EF4-FFF2-40B4-BE49-F238E27FC236}">
                <a16:creationId xmlns:a16="http://schemas.microsoft.com/office/drawing/2014/main" id="{EA232E0F-CBB8-AAA0-EE15-2269BB31DDB5}"/>
              </a:ext>
            </a:extLst>
          </p:cNvPr>
          <p:cNvSpPr txBox="1"/>
          <p:nvPr/>
        </p:nvSpPr>
        <p:spPr>
          <a:xfrm>
            <a:off x="876301" y="5831141"/>
            <a:ext cx="6094990" cy="369332"/>
          </a:xfrm>
          <a:prstGeom prst="rect">
            <a:avLst/>
          </a:prstGeom>
          <a:noFill/>
        </p:spPr>
        <p:txBody>
          <a:bodyPr wrap="square">
            <a:spAutoFit/>
          </a:bodyPr>
          <a:lstStyle/>
          <a:p>
            <a:r>
              <a:rPr lang="zh-CN" altLang="en-US" dirty="0"/>
              <a:t>每个像素对总损失的平均贡献</a:t>
            </a:r>
          </a:p>
        </p:txBody>
      </p:sp>
      <p:sp>
        <p:nvSpPr>
          <p:cNvPr id="32" name="矩形 31">
            <a:extLst>
              <a:ext uri="{FF2B5EF4-FFF2-40B4-BE49-F238E27FC236}">
                <a16:creationId xmlns:a16="http://schemas.microsoft.com/office/drawing/2014/main" id="{C7E8FB8F-76C6-21F2-7453-87F878DAA5A7}"/>
              </a:ext>
            </a:extLst>
          </p:cNvPr>
          <p:cNvSpPr/>
          <p:nvPr/>
        </p:nvSpPr>
        <p:spPr>
          <a:xfrm>
            <a:off x="5454100" y="3282630"/>
            <a:ext cx="4337851" cy="7856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8591EFA4-E7EE-6459-71EC-92E98285B01E}"/>
              </a:ext>
            </a:extLst>
          </p:cNvPr>
          <p:cNvCxnSpPr>
            <a:cxnSpLocks/>
          </p:cNvCxnSpPr>
          <p:nvPr/>
        </p:nvCxnSpPr>
        <p:spPr>
          <a:xfrm flipH="1">
            <a:off x="4452677" y="3900207"/>
            <a:ext cx="2989427" cy="83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51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FEC575-1DE3-4809-E8D9-819166B5C7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3" name="图片 2">
            <a:extLst>
              <a:ext uri="{FF2B5EF4-FFF2-40B4-BE49-F238E27FC236}">
                <a16:creationId xmlns:a16="http://schemas.microsoft.com/office/drawing/2014/main" id="{0756E3F4-BBA2-D4EF-CD5D-750F77B99094}"/>
              </a:ext>
            </a:extLst>
          </p:cNvPr>
          <p:cNvPicPr>
            <a:picLocks noChangeAspect="1"/>
          </p:cNvPicPr>
          <p:nvPr/>
        </p:nvPicPr>
        <p:blipFill>
          <a:blip r:embed="rId2"/>
          <a:stretch>
            <a:fillRect/>
          </a:stretch>
        </p:blipFill>
        <p:spPr>
          <a:xfrm>
            <a:off x="718276" y="214701"/>
            <a:ext cx="4436139" cy="6506774"/>
          </a:xfrm>
          <a:prstGeom prst="rect">
            <a:avLst/>
          </a:prstGeom>
        </p:spPr>
      </p:pic>
      <p:sp>
        <p:nvSpPr>
          <p:cNvPr id="4" name="矩形 3">
            <a:extLst>
              <a:ext uri="{FF2B5EF4-FFF2-40B4-BE49-F238E27FC236}">
                <a16:creationId xmlns:a16="http://schemas.microsoft.com/office/drawing/2014/main" id="{8A4E9223-723E-FEA2-07C5-E825470156B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C7A4A99-EFD7-1A07-63CC-A474C4E5C785}"/>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D9033658-3769-2E23-9536-8C2C894B53CE}"/>
              </a:ext>
            </a:extLst>
          </p:cNvPr>
          <p:cNvPicPr>
            <a:picLocks noChangeAspect="1"/>
          </p:cNvPicPr>
          <p:nvPr/>
        </p:nvPicPr>
        <p:blipFill>
          <a:blip r:embed="rId4"/>
          <a:stretch>
            <a:fillRect/>
          </a:stretch>
        </p:blipFill>
        <p:spPr>
          <a:xfrm>
            <a:off x="5525829" y="2098027"/>
            <a:ext cx="5005049" cy="4623448"/>
          </a:xfrm>
          <a:prstGeom prst="rect">
            <a:avLst/>
          </a:prstGeom>
        </p:spPr>
      </p:pic>
      <p:sp>
        <p:nvSpPr>
          <p:cNvPr id="13" name="文本框 12">
            <a:extLst>
              <a:ext uri="{FF2B5EF4-FFF2-40B4-BE49-F238E27FC236}">
                <a16:creationId xmlns:a16="http://schemas.microsoft.com/office/drawing/2014/main" id="{B7BEBF3C-EEC0-C833-C4D7-94F269C1DDC2}"/>
              </a:ext>
            </a:extLst>
          </p:cNvPr>
          <p:cNvSpPr txBox="1"/>
          <p:nvPr/>
        </p:nvSpPr>
        <p:spPr>
          <a:xfrm>
            <a:off x="8942213" y="6278715"/>
            <a:ext cx="3249787" cy="307777"/>
          </a:xfrm>
          <a:prstGeom prst="rect">
            <a:avLst/>
          </a:prstGeom>
          <a:noFill/>
        </p:spPr>
        <p:txBody>
          <a:bodyPr wrap="square">
            <a:spAutoFit/>
          </a:bodyPr>
          <a:lstStyle/>
          <a:p>
            <a:r>
              <a:rPr lang="zh-CN" altLang="en-US" sz="1400" dirty="0"/>
              <a:t>为了避免除零错误而添加的一个小常数</a:t>
            </a:r>
          </a:p>
        </p:txBody>
      </p:sp>
      <p:sp>
        <p:nvSpPr>
          <p:cNvPr id="15" name="矩形 14">
            <a:extLst>
              <a:ext uri="{FF2B5EF4-FFF2-40B4-BE49-F238E27FC236}">
                <a16:creationId xmlns:a16="http://schemas.microsoft.com/office/drawing/2014/main" id="{40169900-49AD-81C9-E9D7-7F5D783CEEB8}"/>
              </a:ext>
            </a:extLst>
          </p:cNvPr>
          <p:cNvSpPr/>
          <p:nvPr/>
        </p:nvSpPr>
        <p:spPr>
          <a:xfrm>
            <a:off x="6108043" y="5306422"/>
            <a:ext cx="3249787" cy="863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B1D55970-5FCF-93A1-E8A4-744E2F094904}"/>
              </a:ext>
            </a:extLst>
          </p:cNvPr>
          <p:cNvCxnSpPr>
            <a:cxnSpLocks/>
          </p:cNvCxnSpPr>
          <p:nvPr/>
        </p:nvCxnSpPr>
        <p:spPr>
          <a:xfrm flipH="1" flipV="1">
            <a:off x="3864707" y="5195730"/>
            <a:ext cx="2120269" cy="446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4E1530FA-BD3F-A595-8B6C-54BFD657C0F3}"/>
              </a:ext>
            </a:extLst>
          </p:cNvPr>
          <p:cNvSpPr/>
          <p:nvPr/>
        </p:nvSpPr>
        <p:spPr>
          <a:xfrm>
            <a:off x="8602962" y="5589072"/>
            <a:ext cx="623730" cy="2725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B1E89913-CA22-4588-32FE-660799F8C724}"/>
              </a:ext>
            </a:extLst>
          </p:cNvPr>
          <p:cNvCxnSpPr>
            <a:cxnSpLocks/>
          </p:cNvCxnSpPr>
          <p:nvPr/>
        </p:nvCxnSpPr>
        <p:spPr>
          <a:xfrm>
            <a:off x="8911731" y="5817755"/>
            <a:ext cx="761061" cy="43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188EC5D-6886-8AAB-8AAA-99464B8024F4}"/>
              </a:ext>
            </a:extLst>
          </p:cNvPr>
          <p:cNvSpPr txBox="1"/>
          <p:nvPr/>
        </p:nvSpPr>
        <p:spPr>
          <a:xfrm>
            <a:off x="8388359" y="4243134"/>
            <a:ext cx="2710627" cy="307777"/>
          </a:xfrm>
          <a:prstGeom prst="rect">
            <a:avLst/>
          </a:prstGeom>
          <a:noFill/>
        </p:spPr>
        <p:txBody>
          <a:bodyPr wrap="square">
            <a:spAutoFit/>
          </a:bodyPr>
          <a:lstStyle/>
          <a:p>
            <a:r>
              <a:rPr lang="zh-CN" altLang="en-US" sz="1400" dirty="0"/>
              <a:t>累积加权特征向量到</a:t>
            </a:r>
            <a:r>
              <a:rPr lang="en-US" altLang="zh-CN" sz="1400" dirty="0"/>
              <a:t>codebook</a:t>
            </a:r>
            <a:endParaRPr lang="zh-CN" altLang="en-US" sz="1400" dirty="0"/>
          </a:p>
        </p:txBody>
      </p:sp>
      <p:sp>
        <p:nvSpPr>
          <p:cNvPr id="25" name="文本框 24">
            <a:extLst>
              <a:ext uri="{FF2B5EF4-FFF2-40B4-BE49-F238E27FC236}">
                <a16:creationId xmlns:a16="http://schemas.microsoft.com/office/drawing/2014/main" id="{98D2781B-EAB9-144A-49B6-1E42820D1B2C}"/>
              </a:ext>
            </a:extLst>
          </p:cNvPr>
          <p:cNvSpPr txBox="1"/>
          <p:nvPr/>
        </p:nvSpPr>
        <p:spPr>
          <a:xfrm>
            <a:off x="8109028" y="3056176"/>
            <a:ext cx="2989958" cy="307777"/>
          </a:xfrm>
          <a:prstGeom prst="rect">
            <a:avLst/>
          </a:prstGeom>
          <a:noFill/>
        </p:spPr>
        <p:txBody>
          <a:bodyPr wrap="square">
            <a:spAutoFit/>
          </a:bodyPr>
          <a:lstStyle/>
          <a:p>
            <a:r>
              <a:rPr lang="zh-CN" altLang="en-US" sz="1400" i="0" dirty="0">
                <a:solidFill>
                  <a:srgbClr val="0D0D0D"/>
                </a:solidFill>
                <a:effectLst/>
                <a:highlight>
                  <a:srgbClr val="FFFFFF"/>
                </a:highlight>
                <a:latin typeface="Söhne"/>
              </a:rPr>
              <a:t>累积</a:t>
            </a:r>
            <a:r>
              <a:rPr lang="en-US" altLang="zh-CN" sz="1400" dirty="0">
                <a:solidFill>
                  <a:srgbClr val="0D0D0D"/>
                </a:solidFill>
                <a:highlight>
                  <a:srgbClr val="FFFFFF"/>
                </a:highlight>
                <a:latin typeface="Söhne"/>
              </a:rPr>
              <a:t>importance</a:t>
            </a:r>
            <a:r>
              <a:rPr lang="zh-CN" altLang="en-US" sz="1400" i="0" dirty="0">
                <a:solidFill>
                  <a:srgbClr val="0D0D0D"/>
                </a:solidFill>
                <a:effectLst/>
                <a:highlight>
                  <a:srgbClr val="FFFFFF"/>
                </a:highlight>
                <a:latin typeface="Söhne"/>
              </a:rPr>
              <a:t>到每个</a:t>
            </a:r>
            <a:r>
              <a:rPr lang="en-US" altLang="zh-CN" sz="1400" dirty="0">
                <a:solidFill>
                  <a:srgbClr val="0D0D0D"/>
                </a:solidFill>
                <a:highlight>
                  <a:srgbClr val="FFFFFF"/>
                </a:highlight>
                <a:latin typeface="Söhne"/>
              </a:rPr>
              <a:t>codebook</a:t>
            </a:r>
            <a:r>
              <a:rPr lang="zh-CN" altLang="en-US" sz="1400" i="0" dirty="0">
                <a:solidFill>
                  <a:srgbClr val="0D0D0D"/>
                </a:solidFill>
                <a:effectLst/>
                <a:highlight>
                  <a:srgbClr val="FFFFFF"/>
                </a:highlight>
                <a:latin typeface="Söhne"/>
              </a:rPr>
              <a:t>向量</a:t>
            </a:r>
            <a:endParaRPr lang="zh-CN" altLang="en-US" sz="1400" dirty="0"/>
          </a:p>
        </p:txBody>
      </p:sp>
      <p:pic>
        <p:nvPicPr>
          <p:cNvPr id="27" name="图片 26">
            <a:extLst>
              <a:ext uri="{FF2B5EF4-FFF2-40B4-BE49-F238E27FC236}">
                <a16:creationId xmlns:a16="http://schemas.microsoft.com/office/drawing/2014/main" id="{129F3F7B-86BF-15EB-DF5D-38AB4F4800AC}"/>
              </a:ext>
            </a:extLst>
          </p:cNvPr>
          <p:cNvPicPr>
            <a:picLocks noChangeAspect="1"/>
          </p:cNvPicPr>
          <p:nvPr/>
        </p:nvPicPr>
        <p:blipFill>
          <a:blip r:embed="rId5"/>
          <a:stretch>
            <a:fillRect/>
          </a:stretch>
        </p:blipFill>
        <p:spPr>
          <a:xfrm>
            <a:off x="9789733" y="5589143"/>
            <a:ext cx="1047804" cy="228612"/>
          </a:xfrm>
          <a:prstGeom prst="rect">
            <a:avLst/>
          </a:prstGeom>
        </p:spPr>
      </p:pic>
      <p:sp>
        <p:nvSpPr>
          <p:cNvPr id="28" name="矩形 27">
            <a:extLst>
              <a:ext uri="{FF2B5EF4-FFF2-40B4-BE49-F238E27FC236}">
                <a16:creationId xmlns:a16="http://schemas.microsoft.com/office/drawing/2014/main" id="{0E214137-CB9C-5878-8DC6-6BC21E98F232}"/>
              </a:ext>
            </a:extLst>
          </p:cNvPr>
          <p:cNvSpPr/>
          <p:nvPr/>
        </p:nvSpPr>
        <p:spPr>
          <a:xfrm>
            <a:off x="7218964" y="2505111"/>
            <a:ext cx="3163331" cy="2422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8BBA257F-6CE7-0953-F5DE-6BDD849AE579}"/>
              </a:ext>
            </a:extLst>
          </p:cNvPr>
          <p:cNvCxnSpPr>
            <a:cxnSpLocks/>
          </p:cNvCxnSpPr>
          <p:nvPr/>
        </p:nvCxnSpPr>
        <p:spPr>
          <a:xfrm flipH="1" flipV="1">
            <a:off x="4028240" y="2579698"/>
            <a:ext cx="3244571" cy="10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1DD742AB-8923-4C22-16D1-52ECE0A52356}"/>
              </a:ext>
            </a:extLst>
          </p:cNvPr>
          <p:cNvPicPr>
            <a:picLocks noChangeAspect="1"/>
          </p:cNvPicPr>
          <p:nvPr/>
        </p:nvPicPr>
        <p:blipFill>
          <a:blip r:embed="rId6"/>
          <a:stretch>
            <a:fillRect/>
          </a:stretch>
        </p:blipFill>
        <p:spPr>
          <a:xfrm>
            <a:off x="5585677" y="251249"/>
            <a:ext cx="4876916" cy="1660839"/>
          </a:xfrm>
          <a:prstGeom prst="rect">
            <a:avLst/>
          </a:prstGeom>
        </p:spPr>
      </p:pic>
      <p:cxnSp>
        <p:nvCxnSpPr>
          <p:cNvPr id="36" name="直接箭头连接符 35">
            <a:extLst>
              <a:ext uri="{FF2B5EF4-FFF2-40B4-BE49-F238E27FC236}">
                <a16:creationId xmlns:a16="http://schemas.microsoft.com/office/drawing/2014/main" id="{2F1F4E33-C3D4-4FD0-35C5-F849CE89966F}"/>
              </a:ext>
            </a:extLst>
          </p:cNvPr>
          <p:cNvCxnSpPr>
            <a:cxnSpLocks/>
          </p:cNvCxnSpPr>
          <p:nvPr/>
        </p:nvCxnSpPr>
        <p:spPr>
          <a:xfrm flipH="1" flipV="1">
            <a:off x="7775428" y="1447295"/>
            <a:ext cx="244672" cy="113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E3B7C174-BA6C-DDCB-D86E-77047EDA20E0}"/>
              </a:ext>
            </a:extLst>
          </p:cNvPr>
          <p:cNvPicPr>
            <a:picLocks noChangeAspect="1"/>
          </p:cNvPicPr>
          <p:nvPr/>
        </p:nvPicPr>
        <p:blipFill>
          <a:blip r:embed="rId7"/>
          <a:stretch>
            <a:fillRect/>
          </a:stretch>
        </p:blipFill>
        <p:spPr>
          <a:xfrm>
            <a:off x="9784481" y="1118090"/>
            <a:ext cx="2330570" cy="254013"/>
          </a:xfrm>
          <a:prstGeom prst="rect">
            <a:avLst/>
          </a:prstGeom>
        </p:spPr>
      </p:pic>
      <p:sp>
        <p:nvSpPr>
          <p:cNvPr id="41" name="文本框 40">
            <a:extLst>
              <a:ext uri="{FF2B5EF4-FFF2-40B4-BE49-F238E27FC236}">
                <a16:creationId xmlns:a16="http://schemas.microsoft.com/office/drawing/2014/main" id="{952D410A-1F02-121E-A7EC-FCEE89B773F6}"/>
              </a:ext>
            </a:extLst>
          </p:cNvPr>
          <p:cNvSpPr txBox="1"/>
          <p:nvPr/>
        </p:nvSpPr>
        <p:spPr>
          <a:xfrm>
            <a:off x="9914076" y="1465064"/>
            <a:ext cx="2209961" cy="523220"/>
          </a:xfrm>
          <a:prstGeom prst="rect">
            <a:avLst/>
          </a:prstGeom>
          <a:noFill/>
        </p:spPr>
        <p:txBody>
          <a:bodyPr wrap="square" rtlCol="0">
            <a:spAutoFit/>
          </a:bodyPr>
          <a:lstStyle/>
          <a:p>
            <a:pPr algn="ctr"/>
            <a:r>
              <a:rPr lang="zh-CN" altLang="en-US" sz="1400" dirty="0"/>
              <a:t>后续用</a:t>
            </a:r>
            <a:r>
              <a:rPr lang="en-US" altLang="zh-CN" sz="1400" dirty="0"/>
              <a:t>CUDA</a:t>
            </a:r>
            <a:r>
              <a:rPr lang="zh-CN" altLang="en-US" sz="1400" dirty="0"/>
              <a:t>并行计算距离</a:t>
            </a:r>
            <a:endParaRPr lang="en-US" altLang="zh-CN" sz="1400" dirty="0"/>
          </a:p>
          <a:p>
            <a:pPr algn="ctr"/>
            <a:r>
              <a:rPr lang="en-US" altLang="zh-CN" sz="1400" dirty="0"/>
              <a:t>(</a:t>
            </a:r>
            <a:r>
              <a:rPr lang="zh-CN" altLang="en-US" sz="1400" dirty="0"/>
              <a:t>这部分有点没看懂）</a:t>
            </a:r>
          </a:p>
        </p:txBody>
      </p:sp>
    </p:spTree>
    <p:extLst>
      <p:ext uri="{BB962C8B-B14F-4D97-AF65-F5344CB8AC3E}">
        <p14:creationId xmlns:p14="http://schemas.microsoft.com/office/powerpoint/2010/main" val="344667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21DC5D-F0AC-5E3B-A36C-327D1BF5104D}"/>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298ACEFA-80A1-510B-1FE4-DEEEC99853C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69818F8D-2E49-9148-538E-477CD4A2DFDE}"/>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B92E7E47-11E0-CA90-0FA6-82DCC86F0DFA}"/>
              </a:ext>
            </a:extLst>
          </p:cNvPr>
          <p:cNvPicPr>
            <a:picLocks noChangeAspect="1"/>
          </p:cNvPicPr>
          <p:nvPr/>
        </p:nvPicPr>
        <p:blipFill>
          <a:blip r:embed="rId3"/>
          <a:stretch>
            <a:fillRect/>
          </a:stretch>
        </p:blipFill>
        <p:spPr>
          <a:xfrm>
            <a:off x="542142" y="79917"/>
            <a:ext cx="4317901" cy="3723020"/>
          </a:xfrm>
          <a:prstGeom prst="rect">
            <a:avLst/>
          </a:prstGeom>
        </p:spPr>
      </p:pic>
      <p:sp>
        <p:nvSpPr>
          <p:cNvPr id="9" name="文本框 8">
            <a:extLst>
              <a:ext uri="{FF2B5EF4-FFF2-40B4-BE49-F238E27FC236}">
                <a16:creationId xmlns:a16="http://schemas.microsoft.com/office/drawing/2014/main" id="{D3E380DA-8A9F-0487-2862-8C33D2B2A427}"/>
              </a:ext>
            </a:extLst>
          </p:cNvPr>
          <p:cNvSpPr txBox="1"/>
          <p:nvPr/>
        </p:nvSpPr>
        <p:spPr>
          <a:xfrm>
            <a:off x="596643" y="3877439"/>
            <a:ext cx="4634575" cy="1027397"/>
          </a:xfrm>
          <a:prstGeom prst="rect">
            <a:avLst/>
          </a:prstGeom>
          <a:noFill/>
        </p:spPr>
        <p:txBody>
          <a:bodyPr wrap="square" rtlCol="0">
            <a:spAutoFit/>
          </a:bodyPr>
          <a:lstStyle/>
          <a:p>
            <a:pPr algn="just">
              <a:lnSpc>
                <a:spcPct val="150000"/>
              </a:lnSpc>
            </a:pPr>
            <a:r>
              <a:rPr lang="en-US" altLang="zh-CN" sz="1400" dirty="0"/>
              <a:t>SH</a:t>
            </a:r>
            <a:r>
              <a:rPr lang="zh-CN" altLang="en-US" sz="1400" dirty="0"/>
              <a:t>系数有</a:t>
            </a:r>
            <a:r>
              <a:rPr lang="en-US" altLang="zh-CN" sz="1400" dirty="0"/>
              <a:t>48</a:t>
            </a:r>
            <a:r>
              <a:rPr lang="zh-CN" altLang="en-US" sz="1400" dirty="0"/>
              <a:t>个（</a:t>
            </a:r>
            <a:r>
              <a:rPr lang="en-US" altLang="zh-CN" sz="1400" dirty="0"/>
              <a:t>0-3</a:t>
            </a:r>
            <a:r>
              <a:rPr lang="zh-CN" altLang="en-US" sz="1400" dirty="0"/>
              <a:t>阶），其被视为向量，使用敏感性感知的向量聚类技术进行压缩。小部分</a:t>
            </a:r>
            <a:r>
              <a:rPr lang="en-US" altLang="zh-CN" sz="1400" dirty="0"/>
              <a:t>SH</a:t>
            </a:r>
            <a:r>
              <a:rPr lang="zh-CN" altLang="en-US" sz="1400" dirty="0"/>
              <a:t>系数 </a:t>
            </a:r>
            <a:r>
              <a:rPr lang="en-US" altLang="zh-CN" sz="1400" dirty="0"/>
              <a:t>(&lt; 5%) </a:t>
            </a:r>
            <a:r>
              <a:rPr lang="zh-CN" altLang="en-US" sz="1400" dirty="0"/>
              <a:t>对图像质量有显著影响，高于</a:t>
            </a:r>
            <a:r>
              <a:rPr lang="en-US" altLang="zh-CN" sz="1400" dirty="0"/>
              <a:t>β</a:t>
            </a:r>
            <a:r>
              <a:rPr lang="zh-CN" altLang="en-US" sz="1400" dirty="0"/>
              <a:t>的</a:t>
            </a:r>
            <a:r>
              <a:rPr lang="en-US" altLang="zh-CN" sz="1400" dirty="0"/>
              <a:t>SH</a:t>
            </a:r>
            <a:r>
              <a:rPr lang="zh-CN" altLang="en-US" sz="1400" dirty="0"/>
              <a:t>不被聚类。</a:t>
            </a:r>
          </a:p>
        </p:txBody>
      </p:sp>
      <p:pic>
        <p:nvPicPr>
          <p:cNvPr id="11" name="图片 10">
            <a:extLst>
              <a:ext uri="{FF2B5EF4-FFF2-40B4-BE49-F238E27FC236}">
                <a16:creationId xmlns:a16="http://schemas.microsoft.com/office/drawing/2014/main" id="{FFCE61D9-3AC8-75C9-54C6-90775BCCFF97}"/>
              </a:ext>
            </a:extLst>
          </p:cNvPr>
          <p:cNvPicPr>
            <a:picLocks noChangeAspect="1"/>
          </p:cNvPicPr>
          <p:nvPr/>
        </p:nvPicPr>
        <p:blipFill>
          <a:blip r:embed="rId4"/>
          <a:stretch>
            <a:fillRect/>
          </a:stretch>
        </p:blipFill>
        <p:spPr>
          <a:xfrm>
            <a:off x="747032" y="4960022"/>
            <a:ext cx="3908119" cy="1752104"/>
          </a:xfrm>
          <a:prstGeom prst="rect">
            <a:avLst/>
          </a:prstGeom>
        </p:spPr>
      </p:pic>
      <p:sp>
        <p:nvSpPr>
          <p:cNvPr id="17" name="文本框 16">
            <a:extLst>
              <a:ext uri="{FF2B5EF4-FFF2-40B4-BE49-F238E27FC236}">
                <a16:creationId xmlns:a16="http://schemas.microsoft.com/office/drawing/2014/main" id="{A488DBCC-F74F-76D0-1454-A159ED472446}"/>
              </a:ext>
            </a:extLst>
          </p:cNvPr>
          <p:cNvSpPr txBox="1"/>
          <p:nvPr/>
        </p:nvSpPr>
        <p:spPr>
          <a:xfrm>
            <a:off x="5604567" y="257430"/>
            <a:ext cx="3292748"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确定保留的特征</a:t>
            </a:r>
            <a:r>
              <a:rPr lang="en-US" altLang="zh-CN" sz="1600" dirty="0"/>
              <a:t>:</a:t>
            </a:r>
            <a:endParaRPr lang="zh-CN" altLang="en-US" sz="1600" dirty="0"/>
          </a:p>
        </p:txBody>
      </p:sp>
      <p:pic>
        <p:nvPicPr>
          <p:cNvPr id="19" name="图片 18">
            <a:extLst>
              <a:ext uri="{FF2B5EF4-FFF2-40B4-BE49-F238E27FC236}">
                <a16:creationId xmlns:a16="http://schemas.microsoft.com/office/drawing/2014/main" id="{CCF54653-EAD4-9627-41E7-7BAAD37DE937}"/>
              </a:ext>
            </a:extLst>
          </p:cNvPr>
          <p:cNvPicPr>
            <a:picLocks noChangeAspect="1"/>
          </p:cNvPicPr>
          <p:nvPr/>
        </p:nvPicPr>
        <p:blipFill>
          <a:blip r:embed="rId5"/>
          <a:stretch>
            <a:fillRect/>
          </a:stretch>
        </p:blipFill>
        <p:spPr>
          <a:xfrm>
            <a:off x="5674962" y="703130"/>
            <a:ext cx="4775445" cy="1644735"/>
          </a:xfrm>
          <a:prstGeom prst="rect">
            <a:avLst/>
          </a:prstGeom>
        </p:spPr>
      </p:pic>
      <p:sp>
        <p:nvSpPr>
          <p:cNvPr id="26" name="文本框 25">
            <a:extLst>
              <a:ext uri="{FF2B5EF4-FFF2-40B4-BE49-F238E27FC236}">
                <a16:creationId xmlns:a16="http://schemas.microsoft.com/office/drawing/2014/main" id="{10AA58C2-6A9B-D5B7-A525-3A2CED874A11}"/>
              </a:ext>
            </a:extLst>
          </p:cNvPr>
          <p:cNvSpPr txBox="1"/>
          <p:nvPr/>
        </p:nvSpPr>
        <p:spPr>
          <a:xfrm>
            <a:off x="5563105" y="3052991"/>
            <a:ext cx="609499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合并特征（没压缩和压缩）</a:t>
            </a:r>
          </a:p>
        </p:txBody>
      </p:sp>
      <p:pic>
        <p:nvPicPr>
          <p:cNvPr id="27" name="图片 26">
            <a:extLst>
              <a:ext uri="{FF2B5EF4-FFF2-40B4-BE49-F238E27FC236}">
                <a16:creationId xmlns:a16="http://schemas.microsoft.com/office/drawing/2014/main" id="{29138526-5CEA-C9F5-ED66-B503ED06ED3D}"/>
              </a:ext>
            </a:extLst>
          </p:cNvPr>
          <p:cNvPicPr>
            <a:picLocks noChangeAspect="1"/>
          </p:cNvPicPr>
          <p:nvPr/>
        </p:nvPicPr>
        <p:blipFill>
          <a:blip r:embed="rId6"/>
          <a:stretch>
            <a:fillRect/>
          </a:stretch>
        </p:blipFill>
        <p:spPr>
          <a:xfrm>
            <a:off x="6017277" y="3494119"/>
            <a:ext cx="4755526" cy="2931805"/>
          </a:xfrm>
          <a:prstGeom prst="rect">
            <a:avLst/>
          </a:prstGeom>
        </p:spPr>
      </p:pic>
    </p:spTree>
    <p:extLst>
      <p:ext uri="{BB962C8B-B14F-4D97-AF65-F5344CB8AC3E}">
        <p14:creationId xmlns:p14="http://schemas.microsoft.com/office/powerpoint/2010/main" val="3847209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3AF1AC-7D3D-3FE5-D94E-0F13324A81C1}"/>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14BCE3A2-18A8-4916-F31C-2105C028644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1CD9FD84-07BA-23FA-7564-86AE4506AB25}"/>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63E02F9E-7EA9-529F-A478-7C61885EF6FF}"/>
              </a:ext>
            </a:extLst>
          </p:cNvPr>
          <p:cNvPicPr>
            <a:picLocks noChangeAspect="1"/>
          </p:cNvPicPr>
          <p:nvPr/>
        </p:nvPicPr>
        <p:blipFill>
          <a:blip r:embed="rId3"/>
          <a:stretch>
            <a:fillRect/>
          </a:stretch>
        </p:blipFill>
        <p:spPr>
          <a:xfrm>
            <a:off x="900215" y="136525"/>
            <a:ext cx="3673669" cy="3843583"/>
          </a:xfrm>
          <a:prstGeom prst="rect">
            <a:avLst/>
          </a:prstGeom>
        </p:spPr>
      </p:pic>
      <p:pic>
        <p:nvPicPr>
          <p:cNvPr id="8" name="图片 7">
            <a:extLst>
              <a:ext uri="{FF2B5EF4-FFF2-40B4-BE49-F238E27FC236}">
                <a16:creationId xmlns:a16="http://schemas.microsoft.com/office/drawing/2014/main" id="{1EBBE995-C094-2C91-8246-2C1D01FABDEA}"/>
              </a:ext>
            </a:extLst>
          </p:cNvPr>
          <p:cNvPicPr>
            <a:picLocks noChangeAspect="1"/>
          </p:cNvPicPr>
          <p:nvPr/>
        </p:nvPicPr>
        <p:blipFill>
          <a:blip r:embed="rId4"/>
          <a:stretch>
            <a:fillRect/>
          </a:stretch>
        </p:blipFill>
        <p:spPr>
          <a:xfrm>
            <a:off x="900215" y="3980108"/>
            <a:ext cx="3673669" cy="2741367"/>
          </a:xfrm>
          <a:prstGeom prst="rect">
            <a:avLst/>
          </a:prstGeom>
        </p:spPr>
      </p:pic>
      <p:sp>
        <p:nvSpPr>
          <p:cNvPr id="10" name="文本框 9">
            <a:extLst>
              <a:ext uri="{FF2B5EF4-FFF2-40B4-BE49-F238E27FC236}">
                <a16:creationId xmlns:a16="http://schemas.microsoft.com/office/drawing/2014/main" id="{64166085-AC4F-B041-8BD3-05CBD280E41B}"/>
              </a:ext>
            </a:extLst>
          </p:cNvPr>
          <p:cNvSpPr txBox="1"/>
          <p:nvPr/>
        </p:nvSpPr>
        <p:spPr>
          <a:xfrm>
            <a:off x="5170337" y="475446"/>
            <a:ext cx="6094990" cy="1536446"/>
          </a:xfrm>
          <a:prstGeom prst="rect">
            <a:avLst/>
          </a:prstGeom>
          <a:noFill/>
        </p:spPr>
        <p:txBody>
          <a:bodyPr wrap="square">
            <a:spAutoFit/>
          </a:bodyPr>
          <a:lstStyle/>
          <a:p>
            <a:pPr>
              <a:lnSpc>
                <a:spcPct val="150000"/>
              </a:lnSpc>
            </a:pPr>
            <a:endParaRPr lang="en-US" altLang="zh-CN" dirty="0"/>
          </a:p>
          <a:p>
            <a:pPr marL="285750" indent="-285750">
              <a:lnSpc>
                <a:spcPct val="200000"/>
              </a:lnSpc>
              <a:buFont typeface="Wingdings" panose="05000000000000000000" pitchFamily="2" charset="2"/>
              <a:buChar char="Ø"/>
            </a:pPr>
            <a:r>
              <a:rPr lang="zh-CN" altLang="en-US" dirty="0"/>
              <a:t>使用标准化的协方差矩阵进行聚类。</a:t>
            </a:r>
          </a:p>
          <a:p>
            <a:pPr>
              <a:lnSpc>
                <a:spcPct val="200000"/>
              </a:lnSpc>
            </a:pPr>
            <a:r>
              <a:rPr lang="zh-CN" altLang="en-US" dirty="0"/>
              <a:t>对每个高斯存储一个代码本索引和一个标量缩放因子 𝜂。</a:t>
            </a:r>
          </a:p>
        </p:txBody>
      </p:sp>
      <p:sp>
        <p:nvSpPr>
          <p:cNvPr id="14" name="文本框 13">
            <a:extLst>
              <a:ext uri="{FF2B5EF4-FFF2-40B4-BE49-F238E27FC236}">
                <a16:creationId xmlns:a16="http://schemas.microsoft.com/office/drawing/2014/main" id="{6B6F84C7-D47B-88D5-CF4E-FBFF3590CF66}"/>
              </a:ext>
            </a:extLst>
          </p:cNvPr>
          <p:cNvSpPr txBox="1"/>
          <p:nvPr/>
        </p:nvSpPr>
        <p:spPr>
          <a:xfrm>
            <a:off x="5196795" y="2677939"/>
            <a:ext cx="6094990" cy="1675459"/>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dirty="0"/>
              <a:t>特征合并：</a:t>
            </a:r>
          </a:p>
          <a:p>
            <a:pPr>
              <a:lnSpc>
                <a:spcPct val="200000"/>
              </a:lnSpc>
            </a:pPr>
            <a:r>
              <a:rPr lang="zh-CN" altLang="en-US" dirty="0"/>
              <a:t>函数</a:t>
            </a:r>
            <a:r>
              <a:rPr lang="en-US" altLang="zh-CN" dirty="0" err="1"/>
              <a:t>join_features</a:t>
            </a:r>
            <a:r>
              <a:rPr lang="zh-CN" altLang="en-US" dirty="0"/>
              <a:t>将未压缩和压缩的协方差数据合并为一个单一张量，并使用量化过程中的索引正确映射它们。</a:t>
            </a:r>
          </a:p>
        </p:txBody>
      </p:sp>
    </p:spTree>
    <p:extLst>
      <p:ext uri="{BB962C8B-B14F-4D97-AF65-F5344CB8AC3E}">
        <p14:creationId xmlns:p14="http://schemas.microsoft.com/office/powerpoint/2010/main" val="2959082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6B248D-3C9F-E511-5E37-785A36E1502F}"/>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3" name="矩形 2">
            <a:extLst>
              <a:ext uri="{FF2B5EF4-FFF2-40B4-BE49-F238E27FC236}">
                <a16:creationId xmlns:a16="http://schemas.microsoft.com/office/drawing/2014/main" id="{1549403A-0E72-5CFD-0B6E-4D1D82C1BF9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2" name="图片 11">
            <a:extLst>
              <a:ext uri="{FF2B5EF4-FFF2-40B4-BE49-F238E27FC236}">
                <a16:creationId xmlns:a16="http://schemas.microsoft.com/office/drawing/2014/main" id="{8B230B7F-9191-AC9D-B3FB-318557B59C2F}"/>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14" name="图片 13">
            <a:extLst>
              <a:ext uri="{FF2B5EF4-FFF2-40B4-BE49-F238E27FC236}">
                <a16:creationId xmlns:a16="http://schemas.microsoft.com/office/drawing/2014/main" id="{DEF2852F-07DD-2305-D579-80A705B952D3}"/>
              </a:ext>
            </a:extLst>
          </p:cNvPr>
          <p:cNvPicPr>
            <a:picLocks noChangeAspect="1"/>
          </p:cNvPicPr>
          <p:nvPr/>
        </p:nvPicPr>
        <p:blipFill>
          <a:blip r:embed="rId3"/>
          <a:stretch>
            <a:fillRect/>
          </a:stretch>
        </p:blipFill>
        <p:spPr>
          <a:xfrm>
            <a:off x="664102" y="171282"/>
            <a:ext cx="4045158" cy="6515435"/>
          </a:xfrm>
          <a:prstGeom prst="rect">
            <a:avLst/>
          </a:prstGeom>
        </p:spPr>
      </p:pic>
      <p:sp>
        <p:nvSpPr>
          <p:cNvPr id="15" name="文本框 14">
            <a:extLst>
              <a:ext uri="{FF2B5EF4-FFF2-40B4-BE49-F238E27FC236}">
                <a16:creationId xmlns:a16="http://schemas.microsoft.com/office/drawing/2014/main" id="{CEE6711A-FFCB-67CE-4027-56C59EDD0AD1}"/>
              </a:ext>
            </a:extLst>
          </p:cNvPr>
          <p:cNvSpPr txBox="1"/>
          <p:nvPr/>
        </p:nvSpPr>
        <p:spPr>
          <a:xfrm>
            <a:off x="4976743" y="981028"/>
            <a:ext cx="5822949" cy="89274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zh-CN" sz="1400" dirty="0"/>
              <a:t>Min-Max Quantization</a:t>
            </a:r>
            <a:r>
              <a:rPr lang="zh-CN" altLang="en-US" sz="1400" dirty="0"/>
              <a:t>（</a:t>
            </a:r>
            <a:r>
              <a:rPr lang="en-US" altLang="zh-CN" sz="1400" dirty="0"/>
              <a:t>k</a:t>
            </a:r>
            <a:r>
              <a:rPr lang="zh-CN" altLang="en-US" sz="1400" dirty="0"/>
              <a:t>位量化）是一种数据压缩技术，主要用于减少数字信号处理中使用的数据的位数</a:t>
            </a:r>
          </a:p>
        </p:txBody>
      </p:sp>
      <p:pic>
        <p:nvPicPr>
          <p:cNvPr id="17" name="图片 16">
            <a:extLst>
              <a:ext uri="{FF2B5EF4-FFF2-40B4-BE49-F238E27FC236}">
                <a16:creationId xmlns:a16="http://schemas.microsoft.com/office/drawing/2014/main" id="{6B2B67A9-2E53-14B1-484F-801A57E9FDF1}"/>
              </a:ext>
            </a:extLst>
          </p:cNvPr>
          <p:cNvPicPr>
            <a:picLocks noChangeAspect="1"/>
          </p:cNvPicPr>
          <p:nvPr/>
        </p:nvPicPr>
        <p:blipFill>
          <a:blip r:embed="rId4"/>
          <a:stretch>
            <a:fillRect/>
          </a:stretch>
        </p:blipFill>
        <p:spPr>
          <a:xfrm>
            <a:off x="5233918" y="1880494"/>
            <a:ext cx="5822949" cy="2451768"/>
          </a:xfrm>
          <a:prstGeom prst="rect">
            <a:avLst/>
          </a:prstGeom>
        </p:spPr>
      </p:pic>
      <p:pic>
        <p:nvPicPr>
          <p:cNvPr id="19" name="图片 18">
            <a:extLst>
              <a:ext uri="{FF2B5EF4-FFF2-40B4-BE49-F238E27FC236}">
                <a16:creationId xmlns:a16="http://schemas.microsoft.com/office/drawing/2014/main" id="{BAD33286-DA22-F96A-ED88-3D6C501FA031}"/>
              </a:ext>
            </a:extLst>
          </p:cNvPr>
          <p:cNvPicPr>
            <a:picLocks noChangeAspect="1"/>
          </p:cNvPicPr>
          <p:nvPr/>
        </p:nvPicPr>
        <p:blipFill>
          <a:blip r:embed="rId5"/>
          <a:stretch>
            <a:fillRect/>
          </a:stretch>
        </p:blipFill>
        <p:spPr>
          <a:xfrm>
            <a:off x="5309696" y="4389382"/>
            <a:ext cx="5671394" cy="1126374"/>
          </a:xfrm>
          <a:prstGeom prst="rect">
            <a:avLst/>
          </a:prstGeom>
        </p:spPr>
      </p:pic>
      <p:pic>
        <p:nvPicPr>
          <p:cNvPr id="21" name="图片 20">
            <a:extLst>
              <a:ext uri="{FF2B5EF4-FFF2-40B4-BE49-F238E27FC236}">
                <a16:creationId xmlns:a16="http://schemas.microsoft.com/office/drawing/2014/main" id="{FA768905-AF8A-72B1-AFE8-F969A6A202BA}"/>
              </a:ext>
            </a:extLst>
          </p:cNvPr>
          <p:cNvPicPr>
            <a:picLocks noChangeAspect="1"/>
          </p:cNvPicPr>
          <p:nvPr/>
        </p:nvPicPr>
        <p:blipFill>
          <a:blip r:embed="rId6"/>
          <a:stretch>
            <a:fillRect/>
          </a:stretch>
        </p:blipFill>
        <p:spPr>
          <a:xfrm>
            <a:off x="5309696" y="5572876"/>
            <a:ext cx="5671394" cy="1167785"/>
          </a:xfrm>
          <a:prstGeom prst="rect">
            <a:avLst/>
          </a:prstGeom>
        </p:spPr>
      </p:pic>
      <p:sp>
        <p:nvSpPr>
          <p:cNvPr id="23" name="文本框 22">
            <a:extLst>
              <a:ext uri="{FF2B5EF4-FFF2-40B4-BE49-F238E27FC236}">
                <a16:creationId xmlns:a16="http://schemas.microsoft.com/office/drawing/2014/main" id="{4B11A659-495E-DE79-B266-27E3DB19C0A2}"/>
              </a:ext>
            </a:extLst>
          </p:cNvPr>
          <p:cNvSpPr txBox="1"/>
          <p:nvPr/>
        </p:nvSpPr>
        <p:spPr>
          <a:xfrm>
            <a:off x="4840218" y="12110"/>
            <a:ext cx="6096000" cy="879087"/>
          </a:xfrm>
          <a:prstGeom prst="rect">
            <a:avLst/>
          </a:prstGeom>
          <a:noFill/>
        </p:spPr>
        <p:txBody>
          <a:bodyPr wrap="square">
            <a:spAutoFit/>
          </a:bodyPr>
          <a:lstStyle/>
          <a:p>
            <a:pPr>
              <a:lnSpc>
                <a:spcPct val="150000"/>
              </a:lnSpc>
            </a:pPr>
            <a:r>
              <a:rPr lang="zh-CN" altLang="en-US" dirty="0"/>
              <a:t>通过量化感知的精调，可以在保持压缩优势的同时，尽可能恢复这些损失的精度</a:t>
            </a:r>
          </a:p>
        </p:txBody>
      </p:sp>
    </p:spTree>
    <p:extLst>
      <p:ext uri="{BB962C8B-B14F-4D97-AF65-F5344CB8AC3E}">
        <p14:creationId xmlns:p14="http://schemas.microsoft.com/office/powerpoint/2010/main" val="290325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76033C-BA81-4625-1174-39A890F11F41}"/>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3" name="矩形 2">
            <a:extLst>
              <a:ext uri="{FF2B5EF4-FFF2-40B4-BE49-F238E27FC236}">
                <a16:creationId xmlns:a16="http://schemas.microsoft.com/office/drawing/2014/main" id="{473C9EBA-C417-BF17-0427-7ADA1992F4D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6C138EF-E239-DB97-3114-1A9ADFE494EB}"/>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2377C712-A94E-D9EA-E8F8-E29EE4135DBE}"/>
              </a:ext>
            </a:extLst>
          </p:cNvPr>
          <p:cNvPicPr>
            <a:picLocks noChangeAspect="1"/>
          </p:cNvPicPr>
          <p:nvPr/>
        </p:nvPicPr>
        <p:blipFill>
          <a:blip r:embed="rId3"/>
          <a:stretch>
            <a:fillRect/>
          </a:stretch>
        </p:blipFill>
        <p:spPr>
          <a:xfrm>
            <a:off x="289563" y="409695"/>
            <a:ext cx="5892460" cy="3471044"/>
          </a:xfrm>
          <a:prstGeom prst="rect">
            <a:avLst/>
          </a:prstGeom>
        </p:spPr>
      </p:pic>
      <p:pic>
        <p:nvPicPr>
          <p:cNvPr id="8" name="图片 7">
            <a:extLst>
              <a:ext uri="{FF2B5EF4-FFF2-40B4-BE49-F238E27FC236}">
                <a16:creationId xmlns:a16="http://schemas.microsoft.com/office/drawing/2014/main" id="{D82D485F-FA69-EA3A-0976-CD82341282DB}"/>
              </a:ext>
            </a:extLst>
          </p:cNvPr>
          <p:cNvPicPr>
            <a:picLocks noChangeAspect="1"/>
          </p:cNvPicPr>
          <p:nvPr/>
        </p:nvPicPr>
        <p:blipFill>
          <a:blip r:embed="rId4"/>
          <a:stretch>
            <a:fillRect/>
          </a:stretch>
        </p:blipFill>
        <p:spPr>
          <a:xfrm>
            <a:off x="6515283" y="198975"/>
            <a:ext cx="4750044" cy="3778444"/>
          </a:xfrm>
          <a:prstGeom prst="rect">
            <a:avLst/>
          </a:prstGeom>
        </p:spPr>
      </p:pic>
      <p:sp>
        <p:nvSpPr>
          <p:cNvPr id="10" name="文本框 9">
            <a:extLst>
              <a:ext uri="{FF2B5EF4-FFF2-40B4-BE49-F238E27FC236}">
                <a16:creationId xmlns:a16="http://schemas.microsoft.com/office/drawing/2014/main" id="{F6E085F9-2A36-2BF5-7E91-7C11F79D05DA}"/>
              </a:ext>
            </a:extLst>
          </p:cNvPr>
          <p:cNvSpPr txBox="1"/>
          <p:nvPr/>
        </p:nvSpPr>
        <p:spPr>
          <a:xfrm>
            <a:off x="546338" y="4239482"/>
            <a:ext cx="7062159" cy="369332"/>
          </a:xfrm>
          <a:prstGeom prst="rect">
            <a:avLst/>
          </a:prstGeom>
          <a:noFill/>
        </p:spPr>
        <p:txBody>
          <a:bodyPr wrap="square">
            <a:spAutoFit/>
          </a:bodyPr>
          <a:lstStyle/>
          <a:p>
            <a:r>
              <a:rPr lang="zh-CN" altLang="en-US" dirty="0"/>
              <a:t> </a:t>
            </a:r>
            <a:r>
              <a:rPr lang="en-US" altLang="zh-CN" dirty="0" err="1"/>
              <a:t>MinMax</a:t>
            </a:r>
            <a:r>
              <a:rPr lang="en-US" altLang="zh-CN" dirty="0"/>
              <a:t> </a:t>
            </a:r>
            <a:r>
              <a:rPr lang="zh-CN" altLang="en-US" dirty="0"/>
              <a:t>其实就是简单的把浮点数直接映射到 </a:t>
            </a:r>
            <a:r>
              <a:rPr lang="en-US" altLang="zh-CN" dirty="0"/>
              <a:t>int8 </a:t>
            </a:r>
            <a:r>
              <a:rPr lang="zh-CN" altLang="en-US" dirty="0"/>
              <a:t>的数据范围</a:t>
            </a:r>
          </a:p>
        </p:txBody>
      </p:sp>
      <p:sp>
        <p:nvSpPr>
          <p:cNvPr id="12" name="文本框 11">
            <a:extLst>
              <a:ext uri="{FF2B5EF4-FFF2-40B4-BE49-F238E27FC236}">
                <a16:creationId xmlns:a16="http://schemas.microsoft.com/office/drawing/2014/main" id="{11CF4EEE-5184-97C2-F231-4C510E9D5FEA}"/>
              </a:ext>
            </a:extLst>
          </p:cNvPr>
          <p:cNvSpPr txBox="1"/>
          <p:nvPr/>
        </p:nvSpPr>
        <p:spPr>
          <a:xfrm>
            <a:off x="546338" y="5159882"/>
            <a:ext cx="6970145" cy="879087"/>
          </a:xfrm>
          <a:prstGeom prst="rect">
            <a:avLst/>
          </a:prstGeom>
          <a:noFill/>
        </p:spPr>
        <p:txBody>
          <a:bodyPr wrap="square">
            <a:spAutoFit/>
          </a:bodyPr>
          <a:lstStyle/>
          <a:p>
            <a:pPr>
              <a:lnSpc>
                <a:spcPct val="150000"/>
              </a:lnSpc>
            </a:pPr>
            <a:r>
              <a:rPr lang="zh-CN" altLang="en-US" dirty="0"/>
              <a:t>训练完成后，参数可以以较低的比特精度（</a:t>
            </a:r>
            <a:r>
              <a:rPr lang="en-US" altLang="zh-CN" dirty="0"/>
              <a:t>int8</a:t>
            </a:r>
            <a:r>
              <a:rPr lang="zh-CN" altLang="en-US" dirty="0"/>
              <a:t>）存储，而用于重新缩放的最小和最大值则以全精度（</a:t>
            </a:r>
            <a:r>
              <a:rPr lang="en-US" altLang="zh-CN" dirty="0"/>
              <a:t>32</a:t>
            </a:r>
            <a:r>
              <a:rPr lang="zh-CN" altLang="en-US" dirty="0"/>
              <a:t>位浮点）存储。</a:t>
            </a:r>
          </a:p>
        </p:txBody>
      </p:sp>
    </p:spTree>
    <p:extLst>
      <p:ext uri="{BB962C8B-B14F-4D97-AF65-F5344CB8AC3E}">
        <p14:creationId xmlns:p14="http://schemas.microsoft.com/office/powerpoint/2010/main" val="4056717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2"/>
          <a:stretch>
            <a:fillRect/>
          </a:stretch>
        </p:blipFill>
        <p:spPr>
          <a:xfrm>
            <a:off x="485347" y="243859"/>
            <a:ext cx="219475" cy="219475"/>
          </a:xfrm>
          <a:prstGeom prst="rect">
            <a:avLst/>
          </a:prstGeom>
        </p:spPr>
      </p:pic>
      <p:sp>
        <p:nvSpPr>
          <p:cNvPr id="18" name="文本框 17">
            <a:extLst>
              <a:ext uri="{FF2B5EF4-FFF2-40B4-BE49-F238E27FC236}">
                <a16:creationId xmlns:a16="http://schemas.microsoft.com/office/drawing/2014/main" id="{34C5BB2F-0111-92D6-3C86-3AABE99EF7E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p>
        </p:txBody>
      </p:sp>
      <p:pic>
        <p:nvPicPr>
          <p:cNvPr id="3" name="图片 2">
            <a:extLst>
              <a:ext uri="{FF2B5EF4-FFF2-40B4-BE49-F238E27FC236}">
                <a16:creationId xmlns:a16="http://schemas.microsoft.com/office/drawing/2014/main" id="{25016D3F-558E-74E9-950E-966E9B8437BE}"/>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905C99FA-E226-4C95-10AE-6AF581BA0362}"/>
              </a:ext>
            </a:extLst>
          </p:cNvPr>
          <p:cNvPicPr>
            <a:picLocks noChangeAspect="1"/>
          </p:cNvPicPr>
          <p:nvPr/>
        </p:nvPicPr>
        <p:blipFill>
          <a:blip r:embed="rId4"/>
          <a:stretch>
            <a:fillRect/>
          </a:stretch>
        </p:blipFill>
        <p:spPr>
          <a:xfrm>
            <a:off x="1362734" y="1252731"/>
            <a:ext cx="9261733" cy="2689483"/>
          </a:xfrm>
          <a:prstGeom prst="rect">
            <a:avLst/>
          </a:prstGeom>
        </p:spPr>
      </p:pic>
      <p:sp>
        <p:nvSpPr>
          <p:cNvPr id="8" name="矩形 7">
            <a:extLst>
              <a:ext uri="{FF2B5EF4-FFF2-40B4-BE49-F238E27FC236}">
                <a16:creationId xmlns:a16="http://schemas.microsoft.com/office/drawing/2014/main" id="{D295CC7E-5402-D796-90AE-57B045863278}"/>
              </a:ext>
            </a:extLst>
          </p:cNvPr>
          <p:cNvSpPr/>
          <p:nvPr/>
        </p:nvSpPr>
        <p:spPr>
          <a:xfrm>
            <a:off x="4965616" y="2313250"/>
            <a:ext cx="2301139" cy="3330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B574A20-591D-18D7-682B-73FEF408C3B9}"/>
              </a:ext>
            </a:extLst>
          </p:cNvPr>
          <p:cNvSpPr txBox="1"/>
          <p:nvPr/>
        </p:nvSpPr>
        <p:spPr>
          <a:xfrm>
            <a:off x="1230806" y="883399"/>
            <a:ext cx="6094990" cy="369332"/>
          </a:xfrm>
          <a:prstGeom prst="rect">
            <a:avLst/>
          </a:prstGeom>
          <a:noFill/>
        </p:spPr>
        <p:txBody>
          <a:bodyPr wrap="square">
            <a:spAutoFit/>
          </a:bodyPr>
          <a:lstStyle/>
          <a:p>
            <a:r>
              <a:rPr lang="en-US" altLang="zh-CN" b="1" dirty="0"/>
              <a:t>2311.18159</a:t>
            </a:r>
            <a:endParaRPr lang="zh-CN" altLang="en-US" b="1" dirty="0"/>
          </a:p>
        </p:txBody>
      </p:sp>
    </p:spTree>
    <p:extLst>
      <p:ext uri="{BB962C8B-B14F-4D97-AF65-F5344CB8AC3E}">
        <p14:creationId xmlns:p14="http://schemas.microsoft.com/office/powerpoint/2010/main" val="30308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1BEC32-261B-9BE0-B09C-50E22FC763B8}"/>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3" name="矩形 2">
            <a:extLst>
              <a:ext uri="{FF2B5EF4-FFF2-40B4-BE49-F238E27FC236}">
                <a16:creationId xmlns:a16="http://schemas.microsoft.com/office/drawing/2014/main" id="{9AA6A3DC-8C08-BFB0-A1CE-9F9E127A25D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4EA4111D-8FA7-6BEA-5100-54ADF32EF525}"/>
              </a:ext>
            </a:extLst>
          </p:cNvPr>
          <p:cNvPicPr>
            <a:picLocks noChangeAspect="1"/>
          </p:cNvPicPr>
          <p:nvPr/>
        </p:nvPicPr>
        <p:blipFill>
          <a:blip r:embed="rId2"/>
          <a:stretch>
            <a:fillRect/>
          </a:stretch>
        </p:blipFill>
        <p:spPr>
          <a:xfrm>
            <a:off x="635799" y="759703"/>
            <a:ext cx="3892750" cy="749339"/>
          </a:xfrm>
          <a:prstGeom prst="rect">
            <a:avLst/>
          </a:prstGeom>
        </p:spPr>
      </p:pic>
      <p:sp>
        <p:nvSpPr>
          <p:cNvPr id="7" name="文本框 6">
            <a:extLst>
              <a:ext uri="{FF2B5EF4-FFF2-40B4-BE49-F238E27FC236}">
                <a16:creationId xmlns:a16="http://schemas.microsoft.com/office/drawing/2014/main" id="{0D2FC0BF-A01A-09C6-C213-DF9AFDEDC5CB}"/>
              </a:ext>
            </a:extLst>
          </p:cNvPr>
          <p:cNvSpPr txBox="1"/>
          <p:nvPr/>
        </p:nvSpPr>
        <p:spPr>
          <a:xfrm>
            <a:off x="5169327" y="829514"/>
            <a:ext cx="6096000" cy="3961726"/>
          </a:xfrm>
          <a:prstGeom prst="rect">
            <a:avLst/>
          </a:prstGeom>
          <a:noFill/>
        </p:spPr>
        <p:txBody>
          <a:bodyPr wrap="square">
            <a:spAutoFit/>
          </a:bodyPr>
          <a:lstStyle/>
          <a:p>
            <a:pPr algn="just">
              <a:lnSpc>
                <a:spcPct val="200000"/>
              </a:lnSpc>
            </a:pPr>
            <a:r>
              <a:rPr lang="en-US" altLang="zh-CN" sz="1600" dirty="0"/>
              <a:t>DEFLATE</a:t>
            </a:r>
            <a:r>
              <a:rPr lang="zh-CN" altLang="en-US" sz="1600" dirty="0"/>
              <a:t>结合了</a:t>
            </a:r>
            <a:r>
              <a:rPr lang="en-US" altLang="zh-CN" sz="1600" dirty="0"/>
              <a:t>LZ77</a:t>
            </a:r>
            <a:r>
              <a:rPr lang="zh-CN" altLang="en-US" sz="1600" dirty="0"/>
              <a:t>和霍夫曼编码（</a:t>
            </a:r>
            <a:r>
              <a:rPr lang="en-US" altLang="zh-CN" sz="1600" dirty="0"/>
              <a:t>Huffman coding</a:t>
            </a:r>
            <a:r>
              <a:rPr lang="zh-CN" altLang="en-US" sz="1600" dirty="0"/>
              <a:t>）算法。</a:t>
            </a:r>
            <a:r>
              <a:rPr lang="en-US" altLang="zh-CN" sz="1600" dirty="0"/>
              <a:t>LZ77</a:t>
            </a:r>
            <a:r>
              <a:rPr lang="zh-CN" altLang="en-US" sz="1600" dirty="0"/>
              <a:t>用于识别并替换文件中的重复字符串，霍夫曼编码则是一种根据字符出现频率来进行编码的算法，频率高的字符使用较短的代码。</a:t>
            </a:r>
            <a:endParaRPr lang="en-US" altLang="zh-CN" sz="1600" dirty="0"/>
          </a:p>
          <a:p>
            <a:pPr algn="just">
              <a:lnSpc>
                <a:spcPct val="200000"/>
              </a:lnSpc>
            </a:pPr>
            <a:endParaRPr lang="en-US" altLang="zh-CN" sz="1600" dirty="0"/>
          </a:p>
          <a:p>
            <a:pPr algn="just">
              <a:lnSpc>
                <a:spcPct val="200000"/>
              </a:lnSpc>
            </a:pPr>
            <a:r>
              <a:rPr lang="zh-CN" altLang="en-US" sz="1600" dirty="0"/>
              <a:t>步骤</a:t>
            </a:r>
            <a:endParaRPr lang="en-US" altLang="zh-CN" sz="1600" dirty="0"/>
          </a:p>
          <a:p>
            <a:pPr algn="just">
              <a:lnSpc>
                <a:spcPct val="200000"/>
              </a:lnSpc>
            </a:pPr>
            <a:r>
              <a:rPr lang="en-US" altLang="zh-CN" sz="1600" dirty="0"/>
              <a:t>1. </a:t>
            </a:r>
            <a:r>
              <a:rPr lang="zh-CN" altLang="en-US" sz="1600" dirty="0"/>
              <a:t>使用</a:t>
            </a:r>
            <a:r>
              <a:rPr lang="en-US" altLang="zh-CN" sz="1600" dirty="0"/>
              <a:t>LZ77</a:t>
            </a:r>
            <a:r>
              <a:rPr lang="zh-CN" altLang="en-US" sz="1600" dirty="0"/>
              <a:t>算法识别并压缩重复的数据。</a:t>
            </a:r>
          </a:p>
          <a:p>
            <a:pPr algn="just">
              <a:lnSpc>
                <a:spcPct val="200000"/>
              </a:lnSpc>
            </a:pPr>
            <a:r>
              <a:rPr lang="en-US" altLang="zh-CN" sz="1600" dirty="0"/>
              <a:t>2. </a:t>
            </a:r>
            <a:r>
              <a:rPr lang="zh-CN" altLang="en-US" sz="1600" dirty="0"/>
              <a:t>使用霍夫曼编码进一步压缩</a:t>
            </a:r>
            <a:r>
              <a:rPr lang="en-US" altLang="zh-CN" sz="1600" dirty="0"/>
              <a:t>LZ77</a:t>
            </a:r>
            <a:r>
              <a:rPr lang="zh-CN" altLang="en-US" sz="1600" dirty="0"/>
              <a:t>输出的数据，包括直接字符和对重复数据的引用。</a:t>
            </a:r>
          </a:p>
        </p:txBody>
      </p:sp>
      <p:pic>
        <p:nvPicPr>
          <p:cNvPr id="9" name="图片 8">
            <a:extLst>
              <a:ext uri="{FF2B5EF4-FFF2-40B4-BE49-F238E27FC236}">
                <a16:creationId xmlns:a16="http://schemas.microsoft.com/office/drawing/2014/main" id="{9BD9ACF6-6615-5EFD-2262-490AE07DAFDE}"/>
              </a:ext>
            </a:extLst>
          </p:cNvPr>
          <p:cNvPicPr>
            <a:picLocks noChangeAspect="1"/>
          </p:cNvPicPr>
          <p:nvPr/>
        </p:nvPicPr>
        <p:blipFill>
          <a:blip r:embed="rId3"/>
          <a:stretch>
            <a:fillRect/>
          </a:stretch>
        </p:blipFill>
        <p:spPr>
          <a:xfrm>
            <a:off x="635799" y="1458517"/>
            <a:ext cx="3892750" cy="2573504"/>
          </a:xfrm>
          <a:prstGeom prst="rect">
            <a:avLst/>
          </a:prstGeom>
        </p:spPr>
      </p:pic>
      <p:pic>
        <p:nvPicPr>
          <p:cNvPr id="10" name="图片 9">
            <a:extLst>
              <a:ext uri="{FF2B5EF4-FFF2-40B4-BE49-F238E27FC236}">
                <a16:creationId xmlns:a16="http://schemas.microsoft.com/office/drawing/2014/main" id="{3DE56231-5DCF-51D0-4342-0F9D8594C42B}"/>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101293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39ABDF-1B2B-16A9-490B-4E14B566BA0B}"/>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pic>
        <p:nvPicPr>
          <p:cNvPr id="4" name="图片 3">
            <a:extLst>
              <a:ext uri="{FF2B5EF4-FFF2-40B4-BE49-F238E27FC236}">
                <a16:creationId xmlns:a16="http://schemas.microsoft.com/office/drawing/2014/main" id="{BCA58CCC-D209-FA0D-2373-1FF6229E2433}"/>
              </a:ext>
            </a:extLst>
          </p:cNvPr>
          <p:cNvPicPr>
            <a:picLocks noChangeAspect="1"/>
          </p:cNvPicPr>
          <p:nvPr/>
        </p:nvPicPr>
        <p:blipFill>
          <a:blip r:embed="rId2"/>
          <a:stretch>
            <a:fillRect/>
          </a:stretch>
        </p:blipFill>
        <p:spPr>
          <a:xfrm>
            <a:off x="218142" y="101667"/>
            <a:ext cx="5690134" cy="5177089"/>
          </a:xfrm>
          <a:prstGeom prst="rect">
            <a:avLst/>
          </a:prstGeom>
        </p:spPr>
      </p:pic>
      <p:sp>
        <p:nvSpPr>
          <p:cNvPr id="5" name="矩形 4">
            <a:extLst>
              <a:ext uri="{FF2B5EF4-FFF2-40B4-BE49-F238E27FC236}">
                <a16:creationId xmlns:a16="http://schemas.microsoft.com/office/drawing/2014/main" id="{8C3447A0-4FA9-9426-FF3A-13C8446B08E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9046E11B-4161-380E-3306-F7C9EDC68DBB}"/>
              </a:ext>
            </a:extLst>
          </p:cNvPr>
          <p:cNvSpPr txBox="1"/>
          <p:nvPr/>
        </p:nvSpPr>
        <p:spPr>
          <a:xfrm>
            <a:off x="1254537" y="2276947"/>
            <a:ext cx="1667773" cy="369332"/>
          </a:xfrm>
          <a:prstGeom prst="rect">
            <a:avLst/>
          </a:prstGeom>
          <a:noFill/>
        </p:spPr>
        <p:txBody>
          <a:bodyPr wrap="square">
            <a:spAutoFit/>
          </a:bodyPr>
          <a:lstStyle/>
          <a:p>
            <a:r>
              <a:rPr lang="en-US" altLang="zh-CN" dirty="0"/>
              <a:t>search buffer</a:t>
            </a:r>
            <a:endParaRPr lang="zh-CN" altLang="en-US" dirty="0"/>
          </a:p>
        </p:txBody>
      </p:sp>
      <p:sp>
        <p:nvSpPr>
          <p:cNvPr id="9" name="文本框 8">
            <a:extLst>
              <a:ext uri="{FF2B5EF4-FFF2-40B4-BE49-F238E27FC236}">
                <a16:creationId xmlns:a16="http://schemas.microsoft.com/office/drawing/2014/main" id="{F29A8249-C86B-417B-968F-8CCE275D399C}"/>
              </a:ext>
            </a:extLst>
          </p:cNvPr>
          <p:cNvSpPr txBox="1"/>
          <p:nvPr/>
        </p:nvSpPr>
        <p:spPr>
          <a:xfrm>
            <a:off x="1254537" y="3174094"/>
            <a:ext cx="2001329" cy="369332"/>
          </a:xfrm>
          <a:prstGeom prst="rect">
            <a:avLst/>
          </a:prstGeom>
          <a:noFill/>
        </p:spPr>
        <p:txBody>
          <a:bodyPr wrap="square">
            <a:spAutoFit/>
          </a:bodyPr>
          <a:lstStyle/>
          <a:p>
            <a:r>
              <a:rPr lang="en-US" altLang="zh-CN" dirty="0"/>
              <a:t>lookahead buffer</a:t>
            </a:r>
            <a:endParaRPr lang="zh-CN" altLang="en-US" dirty="0"/>
          </a:p>
        </p:txBody>
      </p:sp>
      <p:pic>
        <p:nvPicPr>
          <p:cNvPr id="11" name="图片 10">
            <a:extLst>
              <a:ext uri="{FF2B5EF4-FFF2-40B4-BE49-F238E27FC236}">
                <a16:creationId xmlns:a16="http://schemas.microsoft.com/office/drawing/2014/main" id="{4452B7AB-0679-C406-1BD7-794A45092594}"/>
              </a:ext>
            </a:extLst>
          </p:cNvPr>
          <p:cNvPicPr>
            <a:picLocks noChangeAspect="1"/>
          </p:cNvPicPr>
          <p:nvPr/>
        </p:nvPicPr>
        <p:blipFill>
          <a:blip r:embed="rId3"/>
          <a:stretch>
            <a:fillRect/>
          </a:stretch>
        </p:blipFill>
        <p:spPr>
          <a:xfrm>
            <a:off x="5977578" y="475446"/>
            <a:ext cx="5751085" cy="4801221"/>
          </a:xfrm>
          <a:prstGeom prst="rect">
            <a:avLst/>
          </a:prstGeom>
        </p:spPr>
      </p:pic>
      <p:pic>
        <p:nvPicPr>
          <p:cNvPr id="12" name="图片 11">
            <a:extLst>
              <a:ext uri="{FF2B5EF4-FFF2-40B4-BE49-F238E27FC236}">
                <a16:creationId xmlns:a16="http://schemas.microsoft.com/office/drawing/2014/main" id="{7E752CCD-30B4-EBD9-B50B-8E378A96721A}"/>
              </a:ext>
            </a:extLst>
          </p:cNvPr>
          <p:cNvPicPr>
            <a:picLocks noChangeAspect="1"/>
          </p:cNvPicPr>
          <p:nvPr/>
        </p:nvPicPr>
        <p:blipFill>
          <a:blip r:embed="rId4"/>
          <a:stretch>
            <a:fillRect/>
          </a:stretch>
        </p:blipFill>
        <p:spPr>
          <a:xfrm>
            <a:off x="11265327" y="12110"/>
            <a:ext cx="926672" cy="926672"/>
          </a:xfrm>
          <a:prstGeom prst="rect">
            <a:avLst/>
          </a:prstGeom>
        </p:spPr>
      </p:pic>
      <p:sp>
        <p:nvSpPr>
          <p:cNvPr id="14" name="文本框 13">
            <a:extLst>
              <a:ext uri="{FF2B5EF4-FFF2-40B4-BE49-F238E27FC236}">
                <a16:creationId xmlns:a16="http://schemas.microsoft.com/office/drawing/2014/main" id="{7361EBDF-39BE-E8D8-7567-C4CD5D0779BD}"/>
              </a:ext>
            </a:extLst>
          </p:cNvPr>
          <p:cNvSpPr txBox="1"/>
          <p:nvPr/>
        </p:nvSpPr>
        <p:spPr>
          <a:xfrm>
            <a:off x="1254537" y="4333771"/>
            <a:ext cx="3617344" cy="369332"/>
          </a:xfrm>
          <a:prstGeom prst="rect">
            <a:avLst/>
          </a:prstGeom>
          <a:noFill/>
        </p:spPr>
        <p:txBody>
          <a:bodyPr wrap="square">
            <a:spAutoFit/>
          </a:bodyPr>
          <a:lstStyle/>
          <a:p>
            <a:r>
              <a:rPr lang="en-US" altLang="zh-CN" dirty="0"/>
              <a:t>sliding window</a:t>
            </a:r>
            <a:endParaRPr lang="zh-CN" altLang="en-US" dirty="0"/>
          </a:p>
        </p:txBody>
      </p:sp>
      <p:sp>
        <p:nvSpPr>
          <p:cNvPr id="10" name="文本框 9">
            <a:extLst>
              <a:ext uri="{FF2B5EF4-FFF2-40B4-BE49-F238E27FC236}">
                <a16:creationId xmlns:a16="http://schemas.microsoft.com/office/drawing/2014/main" id="{5998F074-59FA-2F91-1D1C-7075364B3627}"/>
              </a:ext>
            </a:extLst>
          </p:cNvPr>
          <p:cNvSpPr txBox="1"/>
          <p:nvPr/>
        </p:nvSpPr>
        <p:spPr>
          <a:xfrm>
            <a:off x="637778" y="5390038"/>
            <a:ext cx="11090885" cy="892745"/>
          </a:xfrm>
          <a:prstGeom prst="rect">
            <a:avLst/>
          </a:prstGeom>
          <a:noFill/>
        </p:spPr>
        <p:txBody>
          <a:bodyPr wrap="square">
            <a:spAutoFit/>
          </a:bodyPr>
          <a:lstStyle/>
          <a:p>
            <a:pPr>
              <a:lnSpc>
                <a:spcPct val="200000"/>
              </a:lnSpc>
            </a:pPr>
            <a:r>
              <a:rPr lang="zh-CN" altLang="en-US" sz="1400" b="1" dirty="0"/>
              <a:t>重复序列</a:t>
            </a:r>
            <a:r>
              <a:rPr lang="zh-CN" altLang="en-US" sz="1400" dirty="0"/>
              <a:t>： 如果找到重复序列，则</a:t>
            </a:r>
            <a:r>
              <a:rPr lang="en-US" altLang="zh-CN" sz="1400" dirty="0"/>
              <a:t>LZ77</a:t>
            </a:r>
            <a:r>
              <a:rPr lang="zh-CN" altLang="en-US" sz="1400" dirty="0"/>
              <a:t>会输出两个值：距离（从当前位置到重复序列的起始位置的距离）和长度（重复序列的长度）。</a:t>
            </a:r>
          </a:p>
          <a:p>
            <a:pPr>
              <a:lnSpc>
                <a:spcPct val="200000"/>
              </a:lnSpc>
            </a:pPr>
            <a:r>
              <a:rPr lang="zh-CN" altLang="en-US" sz="1400" b="1" dirty="0"/>
              <a:t>未找到重复序列： </a:t>
            </a:r>
            <a:r>
              <a:rPr lang="zh-CN" altLang="en-US" sz="1400" dirty="0"/>
              <a:t>如果未找到重复序列，则输出当前位置的原始数据。</a:t>
            </a:r>
          </a:p>
        </p:txBody>
      </p:sp>
    </p:spTree>
    <p:extLst>
      <p:ext uri="{BB962C8B-B14F-4D97-AF65-F5344CB8AC3E}">
        <p14:creationId xmlns:p14="http://schemas.microsoft.com/office/powerpoint/2010/main" val="1029567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18E8B11-6E64-C8BC-FECB-DF6CE25EA205}"/>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3" name="矩形 2">
            <a:extLst>
              <a:ext uri="{FF2B5EF4-FFF2-40B4-BE49-F238E27FC236}">
                <a16:creationId xmlns:a16="http://schemas.microsoft.com/office/drawing/2014/main" id="{F53EEE7D-E572-34A7-F5AB-4E39977E6C8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FDA7093-FD4D-87BF-0DBA-FB861222F8AC}"/>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D6A02033-542A-0AD6-82F9-D5D1460890D2}"/>
              </a:ext>
            </a:extLst>
          </p:cNvPr>
          <p:cNvPicPr>
            <a:picLocks noChangeAspect="1"/>
          </p:cNvPicPr>
          <p:nvPr/>
        </p:nvPicPr>
        <p:blipFill>
          <a:blip r:embed="rId3"/>
          <a:stretch>
            <a:fillRect/>
          </a:stretch>
        </p:blipFill>
        <p:spPr>
          <a:xfrm>
            <a:off x="382145" y="1391727"/>
            <a:ext cx="4881075" cy="3869145"/>
          </a:xfrm>
          <a:prstGeom prst="rect">
            <a:avLst/>
          </a:prstGeom>
        </p:spPr>
      </p:pic>
      <p:pic>
        <p:nvPicPr>
          <p:cNvPr id="8" name="图片 7">
            <a:extLst>
              <a:ext uri="{FF2B5EF4-FFF2-40B4-BE49-F238E27FC236}">
                <a16:creationId xmlns:a16="http://schemas.microsoft.com/office/drawing/2014/main" id="{A01E9FD7-5A92-1A19-C43F-455591685CCA}"/>
              </a:ext>
            </a:extLst>
          </p:cNvPr>
          <p:cNvPicPr>
            <a:picLocks noChangeAspect="1"/>
          </p:cNvPicPr>
          <p:nvPr/>
        </p:nvPicPr>
        <p:blipFill>
          <a:blip r:embed="rId4"/>
          <a:stretch>
            <a:fillRect/>
          </a:stretch>
        </p:blipFill>
        <p:spPr>
          <a:xfrm>
            <a:off x="6375401" y="1391727"/>
            <a:ext cx="5504034" cy="3752279"/>
          </a:xfrm>
          <a:prstGeom prst="rect">
            <a:avLst/>
          </a:prstGeom>
        </p:spPr>
      </p:pic>
    </p:spTree>
    <p:extLst>
      <p:ext uri="{BB962C8B-B14F-4D97-AF65-F5344CB8AC3E}">
        <p14:creationId xmlns:p14="http://schemas.microsoft.com/office/powerpoint/2010/main" val="254606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CA0877-FEDE-FC5A-F9D6-267087B11AD3}"/>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pic>
        <p:nvPicPr>
          <p:cNvPr id="4" name="图片 3">
            <a:extLst>
              <a:ext uri="{FF2B5EF4-FFF2-40B4-BE49-F238E27FC236}">
                <a16:creationId xmlns:a16="http://schemas.microsoft.com/office/drawing/2014/main" id="{501638F4-0D46-B41D-5F25-623F2F1F28F3}"/>
              </a:ext>
            </a:extLst>
          </p:cNvPr>
          <p:cNvPicPr>
            <a:picLocks noChangeAspect="1"/>
          </p:cNvPicPr>
          <p:nvPr/>
        </p:nvPicPr>
        <p:blipFill>
          <a:blip r:embed="rId2"/>
          <a:stretch>
            <a:fillRect/>
          </a:stretch>
        </p:blipFill>
        <p:spPr>
          <a:xfrm>
            <a:off x="778181" y="1771291"/>
            <a:ext cx="5019849" cy="3801623"/>
          </a:xfrm>
          <a:prstGeom prst="rect">
            <a:avLst/>
          </a:prstGeom>
        </p:spPr>
      </p:pic>
      <p:sp>
        <p:nvSpPr>
          <p:cNvPr id="5" name="矩形 4">
            <a:extLst>
              <a:ext uri="{FF2B5EF4-FFF2-40B4-BE49-F238E27FC236}">
                <a16:creationId xmlns:a16="http://schemas.microsoft.com/office/drawing/2014/main" id="{7482DE73-2047-763D-0FF0-517A58D0552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2BDD1506-AFB9-D026-FA31-614ED17DB6EA}"/>
              </a:ext>
            </a:extLst>
          </p:cNvPr>
          <p:cNvPicPr>
            <a:picLocks noChangeAspect="1"/>
          </p:cNvPicPr>
          <p:nvPr/>
        </p:nvPicPr>
        <p:blipFill>
          <a:blip r:embed="rId3"/>
          <a:stretch>
            <a:fillRect/>
          </a:stretch>
        </p:blipFill>
        <p:spPr>
          <a:xfrm>
            <a:off x="6486062" y="1418920"/>
            <a:ext cx="5019848" cy="4721270"/>
          </a:xfrm>
          <a:prstGeom prst="rect">
            <a:avLst/>
          </a:prstGeom>
        </p:spPr>
      </p:pic>
      <p:pic>
        <p:nvPicPr>
          <p:cNvPr id="10" name="图片 9">
            <a:extLst>
              <a:ext uri="{FF2B5EF4-FFF2-40B4-BE49-F238E27FC236}">
                <a16:creationId xmlns:a16="http://schemas.microsoft.com/office/drawing/2014/main" id="{D49E30BC-5211-C6C7-307A-43099251A181}"/>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757106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E84E63-0401-AA13-D88F-5C260F497965}"/>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pic>
        <p:nvPicPr>
          <p:cNvPr id="3" name="图片 2">
            <a:extLst>
              <a:ext uri="{FF2B5EF4-FFF2-40B4-BE49-F238E27FC236}">
                <a16:creationId xmlns:a16="http://schemas.microsoft.com/office/drawing/2014/main" id="{6CB4526A-09CE-13F5-2EB8-2ED0EA4F6A62}"/>
              </a:ext>
            </a:extLst>
          </p:cNvPr>
          <p:cNvPicPr>
            <a:picLocks noChangeAspect="1"/>
          </p:cNvPicPr>
          <p:nvPr/>
        </p:nvPicPr>
        <p:blipFill>
          <a:blip r:embed="rId2"/>
          <a:stretch>
            <a:fillRect/>
          </a:stretch>
        </p:blipFill>
        <p:spPr>
          <a:xfrm>
            <a:off x="390187" y="1155084"/>
            <a:ext cx="5352752" cy="3834716"/>
          </a:xfrm>
          <a:prstGeom prst="rect">
            <a:avLst/>
          </a:prstGeom>
        </p:spPr>
      </p:pic>
      <p:sp>
        <p:nvSpPr>
          <p:cNvPr id="4" name="矩形 3">
            <a:extLst>
              <a:ext uri="{FF2B5EF4-FFF2-40B4-BE49-F238E27FC236}">
                <a16:creationId xmlns:a16="http://schemas.microsoft.com/office/drawing/2014/main" id="{FC62ED69-0377-AC90-BF74-AD25DB96F6B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873C22E-7D6F-8EE7-5FC2-EB681A6EE605}"/>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84706364-88A4-46FD-8352-6AD771813B4B}"/>
              </a:ext>
            </a:extLst>
          </p:cNvPr>
          <p:cNvPicPr>
            <a:picLocks noChangeAspect="1"/>
          </p:cNvPicPr>
          <p:nvPr/>
        </p:nvPicPr>
        <p:blipFill>
          <a:blip r:embed="rId4"/>
          <a:stretch>
            <a:fillRect/>
          </a:stretch>
        </p:blipFill>
        <p:spPr>
          <a:xfrm>
            <a:off x="6269997" y="-14116"/>
            <a:ext cx="4986968" cy="4816153"/>
          </a:xfrm>
          <a:prstGeom prst="rect">
            <a:avLst/>
          </a:prstGeom>
        </p:spPr>
      </p:pic>
      <p:pic>
        <p:nvPicPr>
          <p:cNvPr id="9" name="图片 8">
            <a:extLst>
              <a:ext uri="{FF2B5EF4-FFF2-40B4-BE49-F238E27FC236}">
                <a16:creationId xmlns:a16="http://schemas.microsoft.com/office/drawing/2014/main" id="{A4228428-7B45-6A61-7B3A-E05025722E2C}"/>
              </a:ext>
            </a:extLst>
          </p:cNvPr>
          <p:cNvPicPr>
            <a:picLocks noChangeAspect="1"/>
          </p:cNvPicPr>
          <p:nvPr/>
        </p:nvPicPr>
        <p:blipFill>
          <a:blip r:embed="rId5"/>
          <a:stretch>
            <a:fillRect/>
          </a:stretch>
        </p:blipFill>
        <p:spPr>
          <a:xfrm>
            <a:off x="6277763" y="4802037"/>
            <a:ext cx="4979202" cy="1605106"/>
          </a:xfrm>
          <a:prstGeom prst="rect">
            <a:avLst/>
          </a:prstGeom>
        </p:spPr>
      </p:pic>
    </p:spTree>
    <p:extLst>
      <p:ext uri="{BB962C8B-B14F-4D97-AF65-F5344CB8AC3E}">
        <p14:creationId xmlns:p14="http://schemas.microsoft.com/office/powerpoint/2010/main" val="499932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3F4585-00ED-1D5F-B7EB-26EF0A73CEAF}"/>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4" name="图片 3">
            <a:extLst>
              <a:ext uri="{FF2B5EF4-FFF2-40B4-BE49-F238E27FC236}">
                <a16:creationId xmlns:a16="http://schemas.microsoft.com/office/drawing/2014/main" id="{E0B07FF2-2777-5006-48ED-C0BF687CA293}"/>
              </a:ext>
            </a:extLst>
          </p:cNvPr>
          <p:cNvPicPr>
            <a:picLocks noChangeAspect="1"/>
          </p:cNvPicPr>
          <p:nvPr/>
        </p:nvPicPr>
        <p:blipFill>
          <a:blip r:embed="rId2"/>
          <a:stretch>
            <a:fillRect/>
          </a:stretch>
        </p:blipFill>
        <p:spPr>
          <a:xfrm>
            <a:off x="1580077" y="1132811"/>
            <a:ext cx="7839970" cy="4006855"/>
          </a:xfrm>
          <a:prstGeom prst="rect">
            <a:avLst/>
          </a:prstGeom>
        </p:spPr>
      </p:pic>
      <p:sp>
        <p:nvSpPr>
          <p:cNvPr id="5" name="矩形 4">
            <a:extLst>
              <a:ext uri="{FF2B5EF4-FFF2-40B4-BE49-F238E27FC236}">
                <a16:creationId xmlns:a16="http://schemas.microsoft.com/office/drawing/2014/main" id="{303D34DC-0821-4BC0-AEAD-F1502BDBFF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F9756BC-DB56-857D-E435-A8D744A4F96A}"/>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042465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D4ABE5-6C05-B80C-EC87-06889308FC5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pic>
        <p:nvPicPr>
          <p:cNvPr id="4" name="图片 3">
            <a:extLst>
              <a:ext uri="{FF2B5EF4-FFF2-40B4-BE49-F238E27FC236}">
                <a16:creationId xmlns:a16="http://schemas.microsoft.com/office/drawing/2014/main" id="{0A411EFA-28A7-ED69-D77C-AE79F815B03C}"/>
              </a:ext>
            </a:extLst>
          </p:cNvPr>
          <p:cNvPicPr>
            <a:picLocks noChangeAspect="1"/>
          </p:cNvPicPr>
          <p:nvPr/>
        </p:nvPicPr>
        <p:blipFill>
          <a:blip r:embed="rId2"/>
          <a:stretch>
            <a:fillRect/>
          </a:stretch>
        </p:blipFill>
        <p:spPr>
          <a:xfrm>
            <a:off x="1292658" y="1318245"/>
            <a:ext cx="8801552" cy="3841947"/>
          </a:xfrm>
          <a:prstGeom prst="rect">
            <a:avLst/>
          </a:prstGeom>
        </p:spPr>
      </p:pic>
      <p:sp>
        <p:nvSpPr>
          <p:cNvPr id="5" name="矩形 4">
            <a:extLst>
              <a:ext uri="{FF2B5EF4-FFF2-40B4-BE49-F238E27FC236}">
                <a16:creationId xmlns:a16="http://schemas.microsoft.com/office/drawing/2014/main" id="{3CA37529-E542-E743-8DA9-387805B6C1A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38DDE7F-C0E5-C2AB-A47C-777E7AE255A5}"/>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17431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9136C6D-7E4D-7602-099C-7DE348C48341}"/>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pic>
        <p:nvPicPr>
          <p:cNvPr id="4" name="图片 3">
            <a:extLst>
              <a:ext uri="{FF2B5EF4-FFF2-40B4-BE49-F238E27FC236}">
                <a16:creationId xmlns:a16="http://schemas.microsoft.com/office/drawing/2014/main" id="{A26F758F-B6CA-7407-8AA4-45599DF692A8}"/>
              </a:ext>
            </a:extLst>
          </p:cNvPr>
          <p:cNvPicPr>
            <a:picLocks noChangeAspect="1"/>
          </p:cNvPicPr>
          <p:nvPr/>
        </p:nvPicPr>
        <p:blipFill>
          <a:blip r:embed="rId2"/>
          <a:stretch>
            <a:fillRect/>
          </a:stretch>
        </p:blipFill>
        <p:spPr>
          <a:xfrm>
            <a:off x="1713781" y="1236454"/>
            <a:ext cx="7753705" cy="4172309"/>
          </a:xfrm>
          <a:prstGeom prst="rect">
            <a:avLst/>
          </a:prstGeom>
        </p:spPr>
      </p:pic>
      <p:sp>
        <p:nvSpPr>
          <p:cNvPr id="5" name="矩形 4">
            <a:extLst>
              <a:ext uri="{FF2B5EF4-FFF2-40B4-BE49-F238E27FC236}">
                <a16:creationId xmlns:a16="http://schemas.microsoft.com/office/drawing/2014/main" id="{864FD79C-06F1-0A6F-5A9E-9D340F21876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4F3DC341-22CC-5C53-280B-08611FD42204}"/>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81347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779706-3EE7-1D58-BBA5-4BAC2159E5DA}"/>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
        <p:nvSpPr>
          <p:cNvPr id="3" name="矩形 2">
            <a:extLst>
              <a:ext uri="{FF2B5EF4-FFF2-40B4-BE49-F238E27FC236}">
                <a16:creationId xmlns:a16="http://schemas.microsoft.com/office/drawing/2014/main" id="{0E73AFDA-E3F7-C753-F487-745B8CCF48E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53678A9-9B5E-9F8A-C3B5-8AF323A1840F}"/>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FE263BA0-664A-A6D8-9F53-8253912CD905}"/>
              </a:ext>
            </a:extLst>
          </p:cNvPr>
          <p:cNvPicPr>
            <a:picLocks noChangeAspect="1"/>
          </p:cNvPicPr>
          <p:nvPr/>
        </p:nvPicPr>
        <p:blipFill>
          <a:blip r:embed="rId3"/>
          <a:stretch>
            <a:fillRect/>
          </a:stretch>
        </p:blipFill>
        <p:spPr>
          <a:xfrm>
            <a:off x="2789057" y="74846"/>
            <a:ext cx="6050144" cy="1727871"/>
          </a:xfrm>
          <a:prstGeom prst="rect">
            <a:avLst/>
          </a:prstGeom>
        </p:spPr>
      </p:pic>
      <p:sp>
        <p:nvSpPr>
          <p:cNvPr id="8" name="文本框 7">
            <a:extLst>
              <a:ext uri="{FF2B5EF4-FFF2-40B4-BE49-F238E27FC236}">
                <a16:creationId xmlns:a16="http://schemas.microsoft.com/office/drawing/2014/main" id="{D3797135-B4B8-9190-431A-87D06F52090E}"/>
              </a:ext>
            </a:extLst>
          </p:cNvPr>
          <p:cNvSpPr txBox="1"/>
          <p:nvPr/>
        </p:nvSpPr>
        <p:spPr>
          <a:xfrm>
            <a:off x="1201947" y="136525"/>
            <a:ext cx="1316966" cy="369332"/>
          </a:xfrm>
          <a:prstGeom prst="rect">
            <a:avLst/>
          </a:prstGeom>
          <a:noFill/>
        </p:spPr>
        <p:txBody>
          <a:bodyPr wrap="square" rtlCol="0">
            <a:spAutoFit/>
          </a:bodyPr>
          <a:lstStyle/>
          <a:p>
            <a:r>
              <a:rPr lang="zh-CN" altLang="en-US" dirty="0"/>
              <a:t>贪心算法</a:t>
            </a:r>
          </a:p>
        </p:txBody>
      </p:sp>
      <p:pic>
        <p:nvPicPr>
          <p:cNvPr id="10" name="图片 9">
            <a:extLst>
              <a:ext uri="{FF2B5EF4-FFF2-40B4-BE49-F238E27FC236}">
                <a16:creationId xmlns:a16="http://schemas.microsoft.com/office/drawing/2014/main" id="{29E6F71B-DC8B-ABE9-E82E-B5C8FD35DE2E}"/>
              </a:ext>
            </a:extLst>
          </p:cNvPr>
          <p:cNvPicPr>
            <a:picLocks noChangeAspect="1"/>
          </p:cNvPicPr>
          <p:nvPr/>
        </p:nvPicPr>
        <p:blipFill>
          <a:blip r:embed="rId4"/>
          <a:stretch>
            <a:fillRect/>
          </a:stretch>
        </p:blipFill>
        <p:spPr>
          <a:xfrm>
            <a:off x="2375027" y="2621589"/>
            <a:ext cx="6878203" cy="3240824"/>
          </a:xfrm>
          <a:prstGeom prst="rect">
            <a:avLst/>
          </a:prstGeom>
        </p:spPr>
      </p:pic>
    </p:spTree>
    <p:extLst>
      <p:ext uri="{BB962C8B-B14F-4D97-AF65-F5344CB8AC3E}">
        <p14:creationId xmlns:p14="http://schemas.microsoft.com/office/powerpoint/2010/main" val="4208389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F78D8F-9B0B-2D2B-D272-CD7E159A7E7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
        <p:nvSpPr>
          <p:cNvPr id="3" name="矩形 2">
            <a:extLst>
              <a:ext uri="{FF2B5EF4-FFF2-40B4-BE49-F238E27FC236}">
                <a16:creationId xmlns:a16="http://schemas.microsoft.com/office/drawing/2014/main" id="{0B3A7814-B0D0-2320-D6A8-EBED548C9C9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2303E93-29A6-36F5-25AF-D0EFD01444AC}"/>
              </a:ext>
            </a:extLst>
          </p:cNvPr>
          <p:cNvPicPr>
            <a:picLocks noChangeAspect="1"/>
          </p:cNvPicPr>
          <p:nvPr/>
        </p:nvPicPr>
        <p:blipFill>
          <a:blip r:embed="rId2"/>
          <a:stretch>
            <a:fillRect/>
          </a:stretch>
        </p:blipFill>
        <p:spPr>
          <a:xfrm>
            <a:off x="2723847" y="376044"/>
            <a:ext cx="5886753" cy="1689187"/>
          </a:xfrm>
          <a:prstGeom prst="rect">
            <a:avLst/>
          </a:prstGeom>
        </p:spPr>
      </p:pic>
      <p:sp>
        <p:nvSpPr>
          <p:cNvPr id="6" name="文本框 5">
            <a:extLst>
              <a:ext uri="{FF2B5EF4-FFF2-40B4-BE49-F238E27FC236}">
                <a16:creationId xmlns:a16="http://schemas.microsoft.com/office/drawing/2014/main" id="{C56FDBE5-F429-A3B7-1621-66EF2D83D342}"/>
              </a:ext>
            </a:extLst>
          </p:cNvPr>
          <p:cNvSpPr txBox="1"/>
          <p:nvPr/>
        </p:nvSpPr>
        <p:spPr>
          <a:xfrm>
            <a:off x="902899" y="649068"/>
            <a:ext cx="1305463" cy="369332"/>
          </a:xfrm>
          <a:prstGeom prst="rect">
            <a:avLst/>
          </a:prstGeom>
          <a:noFill/>
        </p:spPr>
        <p:txBody>
          <a:bodyPr wrap="square" rtlCol="0">
            <a:spAutoFit/>
          </a:bodyPr>
          <a:lstStyle/>
          <a:p>
            <a:r>
              <a:rPr lang="zh-CN" altLang="en-US" dirty="0"/>
              <a:t>插回去</a:t>
            </a:r>
          </a:p>
        </p:txBody>
      </p:sp>
      <p:pic>
        <p:nvPicPr>
          <p:cNvPr id="9" name="图片 8">
            <a:extLst>
              <a:ext uri="{FF2B5EF4-FFF2-40B4-BE49-F238E27FC236}">
                <a16:creationId xmlns:a16="http://schemas.microsoft.com/office/drawing/2014/main" id="{06951496-3E42-8645-7889-2D2CED8C1801}"/>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11" name="图片 10">
            <a:extLst>
              <a:ext uri="{FF2B5EF4-FFF2-40B4-BE49-F238E27FC236}">
                <a16:creationId xmlns:a16="http://schemas.microsoft.com/office/drawing/2014/main" id="{F0BF962F-2DDD-B880-BF45-98B22DF5C59C}"/>
              </a:ext>
            </a:extLst>
          </p:cNvPr>
          <p:cNvPicPr>
            <a:picLocks noChangeAspect="1"/>
          </p:cNvPicPr>
          <p:nvPr/>
        </p:nvPicPr>
        <p:blipFill>
          <a:blip r:embed="rId4"/>
          <a:stretch>
            <a:fillRect/>
          </a:stretch>
        </p:blipFill>
        <p:spPr>
          <a:xfrm>
            <a:off x="2377532" y="2913657"/>
            <a:ext cx="6730815" cy="3442693"/>
          </a:xfrm>
          <a:prstGeom prst="rect">
            <a:avLst/>
          </a:prstGeom>
        </p:spPr>
      </p:pic>
    </p:spTree>
    <p:extLst>
      <p:ext uri="{BB962C8B-B14F-4D97-AF65-F5344CB8AC3E}">
        <p14:creationId xmlns:p14="http://schemas.microsoft.com/office/powerpoint/2010/main" val="26731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C44C2D-DB99-FDC3-2984-69BDA5E892A8}"/>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4" name="文本框 3">
            <a:extLst>
              <a:ext uri="{FF2B5EF4-FFF2-40B4-BE49-F238E27FC236}">
                <a16:creationId xmlns:a16="http://schemas.microsoft.com/office/drawing/2014/main" id="{0C03816A-A8B5-F62A-F394-BDF3D43AF563}"/>
              </a:ext>
            </a:extLst>
          </p:cNvPr>
          <p:cNvSpPr txBox="1"/>
          <p:nvPr/>
        </p:nvSpPr>
        <p:spPr>
          <a:xfrm>
            <a:off x="1039549" y="160885"/>
            <a:ext cx="9248964" cy="2977995"/>
          </a:xfrm>
          <a:prstGeom prst="rect">
            <a:avLst/>
          </a:prstGeom>
          <a:noFill/>
        </p:spPr>
        <p:txBody>
          <a:bodyPr wrap="square">
            <a:spAutoFit/>
          </a:bodyPr>
          <a:lstStyle/>
          <a:p>
            <a:pPr marL="285750" indent="-285750" algn="just">
              <a:lnSpc>
                <a:spcPct val="200000"/>
              </a:lnSpc>
              <a:buFont typeface="Wingdings" panose="05000000000000000000" pitchFamily="2" charset="2"/>
              <a:buChar char="Ø"/>
            </a:pPr>
            <a:r>
              <a:rPr lang="zh-CN" altLang="en-US" sz="1600" b="1" dirty="0"/>
              <a:t>背景</a:t>
            </a:r>
            <a:r>
              <a:rPr lang="zh-CN" altLang="en-US" sz="1600" dirty="0"/>
              <a:t>：</a:t>
            </a:r>
            <a:r>
              <a:rPr lang="en-US" altLang="zh-CN" sz="1600" dirty="0"/>
              <a:t>3D Gaussian Splatting</a:t>
            </a:r>
            <a:r>
              <a:rPr lang="zh-CN" altLang="en-US" sz="1600" dirty="0"/>
              <a:t>比现有的</a:t>
            </a:r>
            <a:r>
              <a:rPr lang="en-US" altLang="zh-CN" sz="1600" dirty="0" err="1"/>
              <a:t>NeRF</a:t>
            </a:r>
            <a:r>
              <a:rPr lang="zh-CN" altLang="en-US" sz="1600" dirty="0"/>
              <a:t>方法在学习速度和渲染时间上快得多。然而，它需要存储更多的参数，导致存储需求大幅增加。</a:t>
            </a:r>
            <a:endParaRPr lang="en-US" altLang="zh-CN" sz="1600" dirty="0"/>
          </a:p>
          <a:p>
            <a:pPr marL="285750" indent="-285750" algn="just">
              <a:lnSpc>
                <a:spcPct val="200000"/>
              </a:lnSpc>
              <a:buFont typeface="Wingdings" panose="05000000000000000000" pitchFamily="2" charset="2"/>
              <a:buChar char="Ø"/>
            </a:pPr>
            <a:r>
              <a:rPr lang="zh-CN" altLang="en-US" sz="1600" b="1" dirty="0"/>
              <a:t>问题</a:t>
            </a:r>
            <a:r>
              <a:rPr lang="zh-CN" altLang="en-US" sz="1600" dirty="0"/>
              <a:t>：尽管</a:t>
            </a:r>
            <a:r>
              <a:rPr lang="en-US" altLang="zh-CN" sz="1600" dirty="0"/>
              <a:t>3D Gaussian Splatting</a:t>
            </a:r>
            <a:r>
              <a:rPr lang="zh-CN" altLang="en-US" sz="1600" dirty="0"/>
              <a:t>在速度上有优势，但其存储需求大，限制了在存储或内存受限的设备（如</a:t>
            </a:r>
            <a:r>
              <a:rPr lang="en-US" altLang="zh-CN" sz="1600" dirty="0"/>
              <a:t>IoT</a:t>
            </a:r>
            <a:r>
              <a:rPr lang="zh-CN" altLang="en-US" sz="1600" dirty="0"/>
              <a:t>设备和</a:t>
            </a:r>
            <a:r>
              <a:rPr lang="en-US" altLang="zh-CN" sz="1600" dirty="0"/>
              <a:t>AR/VR</a:t>
            </a:r>
            <a:r>
              <a:rPr lang="zh-CN" altLang="en-US" sz="1600" dirty="0"/>
              <a:t>头显）上的应用。</a:t>
            </a:r>
            <a:endParaRPr lang="en-US" altLang="zh-CN" sz="1600" dirty="0"/>
          </a:p>
          <a:p>
            <a:pPr marL="285750" indent="-285750" algn="just">
              <a:lnSpc>
                <a:spcPct val="200000"/>
              </a:lnSpc>
              <a:buFont typeface="Wingdings" panose="05000000000000000000" pitchFamily="2" charset="2"/>
              <a:buChar char="Ø"/>
            </a:pPr>
            <a:r>
              <a:rPr lang="zh-CN" altLang="en-US" sz="1600" b="1" dirty="0"/>
              <a:t>主要处理</a:t>
            </a:r>
            <a:r>
              <a:rPr lang="zh-CN" altLang="en-US" sz="1600" dirty="0"/>
              <a:t>：渲染前，通过处理减少颜色内存。球谐函数内存太大了，主要对其进行压缩</a:t>
            </a:r>
          </a:p>
          <a:p>
            <a:pPr marL="285750" indent="-285750" algn="just">
              <a:lnSpc>
                <a:spcPct val="200000"/>
              </a:lnSpc>
              <a:buFont typeface="Wingdings" panose="05000000000000000000" pitchFamily="2" charset="2"/>
              <a:buChar char="Ø"/>
            </a:pPr>
            <a:endParaRPr lang="zh-CN" altLang="en-US" sz="1600" dirty="0"/>
          </a:p>
        </p:txBody>
      </p:sp>
      <p:pic>
        <p:nvPicPr>
          <p:cNvPr id="5" name="图片 4">
            <a:extLst>
              <a:ext uri="{FF2B5EF4-FFF2-40B4-BE49-F238E27FC236}">
                <a16:creationId xmlns:a16="http://schemas.microsoft.com/office/drawing/2014/main" id="{8FB2244F-EF30-27FF-3676-7230BD8179A3}"/>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CC2E2ED4-A3D0-B207-8C59-89F7BBC3A309}"/>
              </a:ext>
            </a:extLst>
          </p:cNvPr>
          <p:cNvPicPr>
            <a:picLocks noChangeAspect="1"/>
          </p:cNvPicPr>
          <p:nvPr/>
        </p:nvPicPr>
        <p:blipFill>
          <a:blip r:embed="rId3"/>
          <a:stretch>
            <a:fillRect/>
          </a:stretch>
        </p:blipFill>
        <p:spPr>
          <a:xfrm>
            <a:off x="1621080" y="2675117"/>
            <a:ext cx="7944985" cy="3922538"/>
          </a:xfrm>
          <a:prstGeom prst="rect">
            <a:avLst/>
          </a:prstGeom>
        </p:spPr>
      </p:pic>
    </p:spTree>
    <p:extLst>
      <p:ext uri="{BB962C8B-B14F-4D97-AF65-F5344CB8AC3E}">
        <p14:creationId xmlns:p14="http://schemas.microsoft.com/office/powerpoint/2010/main" val="2553869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D4A4F6-13C5-1917-F47A-4B9640EA4EE7}"/>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3" name="图片 2">
            <a:extLst>
              <a:ext uri="{FF2B5EF4-FFF2-40B4-BE49-F238E27FC236}">
                <a16:creationId xmlns:a16="http://schemas.microsoft.com/office/drawing/2014/main" id="{26D4D47A-4A86-1629-CAA3-DA550E0BB362}"/>
              </a:ext>
            </a:extLst>
          </p:cNvPr>
          <p:cNvPicPr>
            <a:picLocks noChangeAspect="1"/>
          </p:cNvPicPr>
          <p:nvPr/>
        </p:nvPicPr>
        <p:blipFill>
          <a:blip r:embed="rId2"/>
          <a:stretch>
            <a:fillRect/>
          </a:stretch>
        </p:blipFill>
        <p:spPr>
          <a:xfrm>
            <a:off x="1714500" y="1289996"/>
            <a:ext cx="8508352" cy="4610472"/>
          </a:xfrm>
          <a:prstGeom prst="rect">
            <a:avLst/>
          </a:prstGeom>
        </p:spPr>
      </p:pic>
      <p:sp>
        <p:nvSpPr>
          <p:cNvPr id="4" name="矩形 3">
            <a:extLst>
              <a:ext uri="{FF2B5EF4-FFF2-40B4-BE49-F238E27FC236}">
                <a16:creationId xmlns:a16="http://schemas.microsoft.com/office/drawing/2014/main" id="{A07FF390-2547-C517-3C55-B6BB69B525F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1E35D087-37D3-A923-45A6-D06DD8F3E7CE}"/>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858550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C29E36A-0974-B4B3-6FDF-18A19A5C79CF}"/>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4" name="图片 3">
            <a:extLst>
              <a:ext uri="{FF2B5EF4-FFF2-40B4-BE49-F238E27FC236}">
                <a16:creationId xmlns:a16="http://schemas.microsoft.com/office/drawing/2014/main" id="{CE0E176E-56E3-BEE5-6411-E1CB81AB7B9D}"/>
              </a:ext>
            </a:extLst>
          </p:cNvPr>
          <p:cNvPicPr>
            <a:picLocks noChangeAspect="1"/>
          </p:cNvPicPr>
          <p:nvPr/>
        </p:nvPicPr>
        <p:blipFill>
          <a:blip r:embed="rId2"/>
          <a:stretch>
            <a:fillRect/>
          </a:stretch>
        </p:blipFill>
        <p:spPr>
          <a:xfrm>
            <a:off x="2651739" y="1767109"/>
            <a:ext cx="6314307" cy="2925662"/>
          </a:xfrm>
          <a:prstGeom prst="rect">
            <a:avLst/>
          </a:prstGeom>
        </p:spPr>
      </p:pic>
      <p:sp>
        <p:nvSpPr>
          <p:cNvPr id="5" name="矩形 4">
            <a:extLst>
              <a:ext uri="{FF2B5EF4-FFF2-40B4-BE49-F238E27FC236}">
                <a16:creationId xmlns:a16="http://schemas.microsoft.com/office/drawing/2014/main" id="{B636E638-9F8E-55AA-FFAF-BF2D6F6BFCD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D7EED7D-DA78-80A7-AFDF-84BECD198890}"/>
              </a:ext>
            </a:extLst>
          </p:cNvPr>
          <p:cNvPicPr>
            <a:picLocks noChangeAspect="1"/>
          </p:cNvPicPr>
          <p:nvPr/>
        </p:nvPicPr>
        <p:blipFill>
          <a:blip r:embed="rId3"/>
          <a:stretch>
            <a:fillRect/>
          </a:stretch>
        </p:blipFill>
        <p:spPr>
          <a:xfrm>
            <a:off x="11265327" y="12110"/>
            <a:ext cx="926672" cy="926672"/>
          </a:xfrm>
          <a:prstGeom prst="rect">
            <a:avLst/>
          </a:prstGeom>
        </p:spPr>
      </p:pic>
      <p:sp>
        <p:nvSpPr>
          <p:cNvPr id="8" name="文本框 7">
            <a:extLst>
              <a:ext uri="{FF2B5EF4-FFF2-40B4-BE49-F238E27FC236}">
                <a16:creationId xmlns:a16="http://schemas.microsoft.com/office/drawing/2014/main" id="{73948B1B-C970-4A22-640A-7266D3712547}"/>
              </a:ext>
            </a:extLst>
          </p:cNvPr>
          <p:cNvSpPr txBox="1"/>
          <p:nvPr/>
        </p:nvSpPr>
        <p:spPr>
          <a:xfrm>
            <a:off x="1782792" y="1186933"/>
            <a:ext cx="6096000" cy="369332"/>
          </a:xfrm>
          <a:prstGeom prst="rect">
            <a:avLst/>
          </a:prstGeom>
          <a:noFill/>
        </p:spPr>
        <p:txBody>
          <a:bodyPr wrap="square">
            <a:spAutoFit/>
          </a:bodyPr>
          <a:lstStyle/>
          <a:p>
            <a:r>
              <a:rPr lang="en-US" altLang="zh-CN" dirty="0"/>
              <a:t>2 May 2024</a:t>
            </a:r>
            <a:endParaRPr lang="zh-CN" altLang="en-US" dirty="0"/>
          </a:p>
        </p:txBody>
      </p:sp>
      <p:pic>
        <p:nvPicPr>
          <p:cNvPr id="9" name="图片 8">
            <a:extLst>
              <a:ext uri="{FF2B5EF4-FFF2-40B4-BE49-F238E27FC236}">
                <a16:creationId xmlns:a16="http://schemas.microsoft.com/office/drawing/2014/main" id="{18488347-40A4-9FF0-2466-BABC960754D8}"/>
              </a:ext>
            </a:extLst>
          </p:cNvPr>
          <p:cNvPicPr>
            <a:picLocks noChangeAspect="1"/>
          </p:cNvPicPr>
          <p:nvPr/>
        </p:nvPicPr>
        <p:blipFill>
          <a:blip r:embed="rId4"/>
          <a:stretch>
            <a:fillRect/>
          </a:stretch>
        </p:blipFill>
        <p:spPr>
          <a:xfrm>
            <a:off x="485347" y="243859"/>
            <a:ext cx="219475" cy="219475"/>
          </a:xfrm>
          <a:prstGeom prst="rect">
            <a:avLst/>
          </a:prstGeom>
        </p:spPr>
      </p:pic>
      <p:sp>
        <p:nvSpPr>
          <p:cNvPr id="10" name="文本框 9">
            <a:extLst>
              <a:ext uri="{FF2B5EF4-FFF2-40B4-BE49-F238E27FC236}">
                <a16:creationId xmlns:a16="http://schemas.microsoft.com/office/drawing/2014/main" id="{8D26E1DB-216F-9F43-F78D-BB0CDC88343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Tree>
    <p:extLst>
      <p:ext uri="{BB962C8B-B14F-4D97-AF65-F5344CB8AC3E}">
        <p14:creationId xmlns:p14="http://schemas.microsoft.com/office/powerpoint/2010/main" val="3597037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8D987A-EF3A-6A85-322A-8C8D4D6C4FC9}"/>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
        <p:nvSpPr>
          <p:cNvPr id="3" name="矩形 2">
            <a:extLst>
              <a:ext uri="{FF2B5EF4-FFF2-40B4-BE49-F238E27FC236}">
                <a16:creationId xmlns:a16="http://schemas.microsoft.com/office/drawing/2014/main" id="{9A2C0353-DF7F-2DDD-53EB-91F0FDFE4E2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C7A595B-506E-DF11-DE15-38962CDA700A}"/>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086C8EFD-9012-B1E4-B8D3-EC23EAEC34CC}"/>
              </a:ext>
            </a:extLst>
          </p:cNvPr>
          <p:cNvPicPr>
            <a:picLocks noChangeAspect="1"/>
          </p:cNvPicPr>
          <p:nvPr/>
        </p:nvPicPr>
        <p:blipFill>
          <a:blip r:embed="rId3"/>
          <a:stretch>
            <a:fillRect/>
          </a:stretch>
        </p:blipFill>
        <p:spPr>
          <a:xfrm>
            <a:off x="1302767" y="1307635"/>
            <a:ext cx="9379432" cy="4127712"/>
          </a:xfrm>
          <a:prstGeom prst="rect">
            <a:avLst/>
          </a:prstGeom>
        </p:spPr>
      </p:pic>
      <p:sp>
        <p:nvSpPr>
          <p:cNvPr id="5" name="文本框 4">
            <a:extLst>
              <a:ext uri="{FF2B5EF4-FFF2-40B4-BE49-F238E27FC236}">
                <a16:creationId xmlns:a16="http://schemas.microsoft.com/office/drawing/2014/main" id="{5367340F-7684-A9E3-DCAD-5A97690AA3EA}"/>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pic>
        <p:nvPicPr>
          <p:cNvPr id="7" name="图片 6">
            <a:extLst>
              <a:ext uri="{FF2B5EF4-FFF2-40B4-BE49-F238E27FC236}">
                <a16:creationId xmlns:a16="http://schemas.microsoft.com/office/drawing/2014/main" id="{09FDFAC3-F408-40D8-CF42-27EFEFC9F1AD}"/>
              </a:ext>
            </a:extLst>
          </p:cNvPr>
          <p:cNvPicPr>
            <a:picLocks noChangeAspect="1"/>
          </p:cNvPicPr>
          <p:nvPr/>
        </p:nvPicPr>
        <p:blipFill>
          <a:blip r:embed="rId4"/>
          <a:stretch>
            <a:fillRect/>
          </a:stretch>
        </p:blipFill>
        <p:spPr>
          <a:xfrm>
            <a:off x="485347" y="243859"/>
            <a:ext cx="219475" cy="219475"/>
          </a:xfrm>
          <a:prstGeom prst="rect">
            <a:avLst/>
          </a:prstGeom>
        </p:spPr>
      </p:pic>
    </p:spTree>
    <p:extLst>
      <p:ext uri="{BB962C8B-B14F-4D97-AF65-F5344CB8AC3E}">
        <p14:creationId xmlns:p14="http://schemas.microsoft.com/office/powerpoint/2010/main" val="68944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B05E45-0F8D-4A84-C475-2D8E7BAA39AF}"/>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3" name="矩形 2">
            <a:extLst>
              <a:ext uri="{FF2B5EF4-FFF2-40B4-BE49-F238E27FC236}">
                <a16:creationId xmlns:a16="http://schemas.microsoft.com/office/drawing/2014/main" id="{206432AE-4DC9-9F4F-8AA8-4BF5FA1270B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2AF5E7FB-7CEE-9889-E0A5-4558DE19DF1B}"/>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C2C7264B-F12C-4D10-D96A-2362CED3B705}"/>
              </a:ext>
            </a:extLst>
          </p:cNvPr>
          <p:cNvPicPr>
            <a:picLocks noChangeAspect="1"/>
          </p:cNvPicPr>
          <p:nvPr/>
        </p:nvPicPr>
        <p:blipFill>
          <a:blip r:embed="rId3"/>
          <a:stretch>
            <a:fillRect/>
          </a:stretch>
        </p:blipFill>
        <p:spPr>
          <a:xfrm>
            <a:off x="1841295" y="1682671"/>
            <a:ext cx="7976010" cy="3048157"/>
          </a:xfrm>
          <a:prstGeom prst="rect">
            <a:avLst/>
          </a:prstGeom>
        </p:spPr>
      </p:pic>
    </p:spTree>
    <p:extLst>
      <p:ext uri="{BB962C8B-B14F-4D97-AF65-F5344CB8AC3E}">
        <p14:creationId xmlns:p14="http://schemas.microsoft.com/office/powerpoint/2010/main" val="2608195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80D92-6A71-9287-2368-CCA668C4968A}"/>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3" name="矩形 2">
            <a:extLst>
              <a:ext uri="{FF2B5EF4-FFF2-40B4-BE49-F238E27FC236}">
                <a16:creationId xmlns:a16="http://schemas.microsoft.com/office/drawing/2014/main" id="{FA4CD333-1405-9BDE-77E2-5A1B189F30E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文本框 4">
            <a:extLst>
              <a:ext uri="{FF2B5EF4-FFF2-40B4-BE49-F238E27FC236}">
                <a16:creationId xmlns:a16="http://schemas.microsoft.com/office/drawing/2014/main" id="{F331C25A-0C8E-1F03-06D1-65DE45EB8DCD}"/>
              </a:ext>
            </a:extLst>
          </p:cNvPr>
          <p:cNvSpPr txBox="1"/>
          <p:nvPr/>
        </p:nvSpPr>
        <p:spPr>
          <a:xfrm>
            <a:off x="6355750" y="844635"/>
            <a:ext cx="5168900" cy="369332"/>
          </a:xfrm>
          <a:prstGeom prst="rect">
            <a:avLst/>
          </a:prstGeom>
          <a:noFill/>
        </p:spPr>
        <p:txBody>
          <a:bodyPr wrap="square">
            <a:spAutoFit/>
          </a:bodyPr>
          <a:lstStyle/>
          <a:p>
            <a:r>
              <a:rPr lang="en-US" altLang="zh-CN" dirty="0"/>
              <a:t>Parallel Linear Assignment Sorting </a:t>
            </a:r>
            <a:endParaRPr lang="zh-CN" altLang="en-US" dirty="0"/>
          </a:p>
        </p:txBody>
      </p:sp>
      <p:pic>
        <p:nvPicPr>
          <p:cNvPr id="7" name="图片 6">
            <a:extLst>
              <a:ext uri="{FF2B5EF4-FFF2-40B4-BE49-F238E27FC236}">
                <a16:creationId xmlns:a16="http://schemas.microsoft.com/office/drawing/2014/main" id="{BBC2333D-56A1-F562-590E-86B05D349499}"/>
              </a:ext>
            </a:extLst>
          </p:cNvPr>
          <p:cNvPicPr>
            <a:picLocks noChangeAspect="1"/>
          </p:cNvPicPr>
          <p:nvPr/>
        </p:nvPicPr>
        <p:blipFill>
          <a:blip r:embed="rId2"/>
          <a:stretch>
            <a:fillRect/>
          </a:stretch>
        </p:blipFill>
        <p:spPr>
          <a:xfrm>
            <a:off x="306923" y="636390"/>
            <a:ext cx="5834857" cy="785823"/>
          </a:xfrm>
          <a:prstGeom prst="rect">
            <a:avLst/>
          </a:prstGeom>
        </p:spPr>
      </p:pic>
      <p:pic>
        <p:nvPicPr>
          <p:cNvPr id="11" name="图片 10">
            <a:extLst>
              <a:ext uri="{FF2B5EF4-FFF2-40B4-BE49-F238E27FC236}">
                <a16:creationId xmlns:a16="http://schemas.microsoft.com/office/drawing/2014/main" id="{5F168374-C548-4C82-78B2-2A328FCFB52E}"/>
              </a:ext>
            </a:extLst>
          </p:cNvPr>
          <p:cNvPicPr>
            <a:picLocks noChangeAspect="1"/>
          </p:cNvPicPr>
          <p:nvPr/>
        </p:nvPicPr>
        <p:blipFill>
          <a:blip r:embed="rId3"/>
          <a:stretch>
            <a:fillRect/>
          </a:stretch>
        </p:blipFill>
        <p:spPr>
          <a:xfrm>
            <a:off x="306923" y="3086590"/>
            <a:ext cx="5369511" cy="2678297"/>
          </a:xfrm>
          <a:prstGeom prst="rect">
            <a:avLst/>
          </a:prstGeom>
        </p:spPr>
      </p:pic>
      <p:pic>
        <p:nvPicPr>
          <p:cNvPr id="13" name="图片 12">
            <a:extLst>
              <a:ext uri="{FF2B5EF4-FFF2-40B4-BE49-F238E27FC236}">
                <a16:creationId xmlns:a16="http://schemas.microsoft.com/office/drawing/2014/main" id="{373B0E0B-37EC-FFFB-D368-413F78557178}"/>
              </a:ext>
            </a:extLst>
          </p:cNvPr>
          <p:cNvPicPr>
            <a:picLocks noChangeAspect="1"/>
          </p:cNvPicPr>
          <p:nvPr/>
        </p:nvPicPr>
        <p:blipFill>
          <a:blip r:embed="rId4"/>
          <a:stretch>
            <a:fillRect/>
          </a:stretch>
        </p:blipFill>
        <p:spPr>
          <a:xfrm>
            <a:off x="306923" y="1422213"/>
            <a:ext cx="5834857" cy="1161284"/>
          </a:xfrm>
          <a:prstGeom prst="rect">
            <a:avLst/>
          </a:prstGeom>
        </p:spPr>
      </p:pic>
      <p:sp>
        <p:nvSpPr>
          <p:cNvPr id="15" name="文本框 14">
            <a:extLst>
              <a:ext uri="{FF2B5EF4-FFF2-40B4-BE49-F238E27FC236}">
                <a16:creationId xmlns:a16="http://schemas.microsoft.com/office/drawing/2014/main" id="{C34643CD-C067-C29C-79D5-14E3D8537E49}"/>
              </a:ext>
            </a:extLst>
          </p:cNvPr>
          <p:cNvSpPr txBox="1"/>
          <p:nvPr/>
        </p:nvSpPr>
        <p:spPr>
          <a:xfrm>
            <a:off x="6228151" y="1603681"/>
            <a:ext cx="5424099" cy="1162113"/>
          </a:xfrm>
          <a:prstGeom prst="rect">
            <a:avLst/>
          </a:prstGeom>
          <a:noFill/>
        </p:spPr>
        <p:txBody>
          <a:bodyPr wrap="square">
            <a:spAutoFit/>
          </a:bodyPr>
          <a:lstStyle/>
          <a:p>
            <a:pPr marL="342900" indent="-342900">
              <a:lnSpc>
                <a:spcPct val="150000"/>
              </a:lnSpc>
              <a:buAutoNum type="arabicPeriod"/>
            </a:pPr>
            <a:r>
              <a:rPr lang="zh-CN" altLang="en-US" sz="1600" dirty="0"/>
              <a:t>数据被随机分配到一个</a:t>
            </a:r>
            <a:r>
              <a:rPr lang="en-US" altLang="zh-CN" sz="1600" dirty="0"/>
              <a:t>2D</a:t>
            </a:r>
            <a:r>
              <a:rPr lang="zh-CN" altLang="en-US" sz="1600" dirty="0"/>
              <a:t> </a:t>
            </a:r>
            <a:r>
              <a:rPr lang="en-US" altLang="zh-CN" sz="1600" dirty="0"/>
              <a:t>grid</a:t>
            </a:r>
            <a:r>
              <a:rPr lang="zh-CN" altLang="en-US" sz="1600" dirty="0"/>
              <a:t>中的位置，避免局部最小</a:t>
            </a:r>
            <a:endParaRPr lang="en-US" altLang="zh-CN" sz="1600" dirty="0"/>
          </a:p>
          <a:p>
            <a:pPr marL="342900" indent="-342900">
              <a:lnSpc>
                <a:spcPct val="150000"/>
              </a:lnSpc>
              <a:buAutoNum type="arabicPeriod"/>
            </a:pPr>
            <a:r>
              <a:rPr lang="zh-CN" altLang="en-US" sz="1600" dirty="0"/>
              <a:t>低通滤波（</a:t>
            </a:r>
            <a:r>
              <a:rPr lang="en-US" altLang="zh-CN" sz="1600" dirty="0"/>
              <a:t>Low-pass filter</a:t>
            </a:r>
            <a:r>
              <a:rPr lang="zh-CN" altLang="en-US" sz="1600" dirty="0"/>
              <a:t>）创建一个更平滑的目标</a:t>
            </a:r>
            <a:r>
              <a:rPr lang="en-US" altLang="zh-CN" sz="1600" dirty="0"/>
              <a:t>grid</a:t>
            </a:r>
          </a:p>
          <a:p>
            <a:pPr>
              <a:lnSpc>
                <a:spcPct val="150000"/>
              </a:lnSpc>
            </a:pPr>
            <a:r>
              <a:rPr lang="zh-CN" altLang="en-US" sz="1600" dirty="0"/>
              <a:t>        （减小噪声、过滤边缘）</a:t>
            </a:r>
          </a:p>
        </p:txBody>
      </p:sp>
      <p:pic>
        <p:nvPicPr>
          <p:cNvPr id="17" name="图片 16">
            <a:extLst>
              <a:ext uri="{FF2B5EF4-FFF2-40B4-BE49-F238E27FC236}">
                <a16:creationId xmlns:a16="http://schemas.microsoft.com/office/drawing/2014/main" id="{D7941A9E-E95F-5867-18DE-1A3D5592EF7A}"/>
              </a:ext>
            </a:extLst>
          </p:cNvPr>
          <p:cNvPicPr>
            <a:picLocks noChangeAspect="1"/>
          </p:cNvPicPr>
          <p:nvPr/>
        </p:nvPicPr>
        <p:blipFill>
          <a:blip r:embed="rId5"/>
          <a:stretch>
            <a:fillRect/>
          </a:stretch>
        </p:blipFill>
        <p:spPr>
          <a:xfrm>
            <a:off x="5878266" y="2913697"/>
            <a:ext cx="6204468" cy="1601153"/>
          </a:xfrm>
          <a:prstGeom prst="rect">
            <a:avLst/>
          </a:prstGeom>
        </p:spPr>
      </p:pic>
      <p:pic>
        <p:nvPicPr>
          <p:cNvPr id="19" name="图片 18">
            <a:extLst>
              <a:ext uri="{FF2B5EF4-FFF2-40B4-BE49-F238E27FC236}">
                <a16:creationId xmlns:a16="http://schemas.microsoft.com/office/drawing/2014/main" id="{58348A42-0A65-D50E-B594-15773A57F62E}"/>
              </a:ext>
            </a:extLst>
          </p:cNvPr>
          <p:cNvPicPr>
            <a:picLocks noChangeAspect="1"/>
          </p:cNvPicPr>
          <p:nvPr/>
        </p:nvPicPr>
        <p:blipFill>
          <a:blip r:embed="rId6"/>
          <a:stretch>
            <a:fillRect/>
          </a:stretch>
        </p:blipFill>
        <p:spPr>
          <a:xfrm>
            <a:off x="5878265" y="4424997"/>
            <a:ext cx="6204469" cy="1973741"/>
          </a:xfrm>
          <a:prstGeom prst="rect">
            <a:avLst/>
          </a:prstGeom>
        </p:spPr>
      </p:pic>
      <p:pic>
        <p:nvPicPr>
          <p:cNvPr id="20" name="图片 19">
            <a:extLst>
              <a:ext uri="{FF2B5EF4-FFF2-40B4-BE49-F238E27FC236}">
                <a16:creationId xmlns:a16="http://schemas.microsoft.com/office/drawing/2014/main" id="{EFBD3F9D-B6C1-970F-96C5-45D23254CF96}"/>
              </a:ext>
            </a:extLst>
          </p:cNvPr>
          <p:cNvPicPr>
            <a:picLocks noChangeAspect="1"/>
          </p:cNvPicPr>
          <p:nvPr/>
        </p:nvPicPr>
        <p:blipFill>
          <a:blip r:embed="rId7"/>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793245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D9E953-8728-0421-D51C-361812D2D589}"/>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3" name="矩形 2">
            <a:extLst>
              <a:ext uri="{FF2B5EF4-FFF2-40B4-BE49-F238E27FC236}">
                <a16:creationId xmlns:a16="http://schemas.microsoft.com/office/drawing/2014/main" id="{A495DCFD-D3C3-16E7-C3E9-C6863CE1FAD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6E0EF5F-C649-4756-93C3-5AFAE90DD85E}"/>
              </a:ext>
            </a:extLst>
          </p:cNvPr>
          <p:cNvPicPr>
            <a:picLocks noChangeAspect="1"/>
          </p:cNvPicPr>
          <p:nvPr/>
        </p:nvPicPr>
        <p:blipFill>
          <a:blip r:embed="rId2"/>
          <a:stretch>
            <a:fillRect/>
          </a:stretch>
        </p:blipFill>
        <p:spPr>
          <a:xfrm>
            <a:off x="1030287" y="1077912"/>
            <a:ext cx="9953625" cy="3800475"/>
          </a:xfrm>
          <a:prstGeom prst="rect">
            <a:avLst/>
          </a:prstGeom>
        </p:spPr>
      </p:pic>
      <p:sp>
        <p:nvSpPr>
          <p:cNvPr id="6" name="文本框 5">
            <a:extLst>
              <a:ext uri="{FF2B5EF4-FFF2-40B4-BE49-F238E27FC236}">
                <a16:creationId xmlns:a16="http://schemas.microsoft.com/office/drawing/2014/main" id="{CFCC56B5-2F98-45DD-1BB0-9A03A1F2310F}"/>
              </a:ext>
            </a:extLst>
          </p:cNvPr>
          <p:cNvSpPr txBox="1"/>
          <p:nvPr/>
        </p:nvSpPr>
        <p:spPr>
          <a:xfrm>
            <a:off x="1593850" y="527735"/>
            <a:ext cx="8121650" cy="369332"/>
          </a:xfrm>
          <a:prstGeom prst="rect">
            <a:avLst/>
          </a:prstGeom>
          <a:noFill/>
        </p:spPr>
        <p:txBody>
          <a:bodyPr wrap="square">
            <a:spAutoFit/>
          </a:bodyPr>
          <a:lstStyle/>
          <a:p>
            <a:r>
              <a:rPr lang="zh-CN" altLang="en-US" dirty="0"/>
              <a:t>低通滤波可以有效地减少图像中的高频部分，使图像看起来更平滑。细节更多</a:t>
            </a:r>
          </a:p>
        </p:txBody>
      </p:sp>
      <p:pic>
        <p:nvPicPr>
          <p:cNvPr id="8" name="图片 7">
            <a:extLst>
              <a:ext uri="{FF2B5EF4-FFF2-40B4-BE49-F238E27FC236}">
                <a16:creationId xmlns:a16="http://schemas.microsoft.com/office/drawing/2014/main" id="{E1BFA15A-1E52-F6B3-F919-015D6A61DFD9}"/>
              </a:ext>
            </a:extLst>
          </p:cNvPr>
          <p:cNvPicPr>
            <a:picLocks noChangeAspect="1"/>
          </p:cNvPicPr>
          <p:nvPr/>
        </p:nvPicPr>
        <p:blipFill>
          <a:blip r:embed="rId3"/>
          <a:stretch>
            <a:fillRect/>
          </a:stretch>
        </p:blipFill>
        <p:spPr>
          <a:xfrm>
            <a:off x="1309689" y="4878387"/>
            <a:ext cx="7840662" cy="520884"/>
          </a:xfrm>
          <a:prstGeom prst="rect">
            <a:avLst/>
          </a:prstGeom>
        </p:spPr>
      </p:pic>
      <p:pic>
        <p:nvPicPr>
          <p:cNvPr id="9" name="图片 8">
            <a:extLst>
              <a:ext uri="{FF2B5EF4-FFF2-40B4-BE49-F238E27FC236}">
                <a16:creationId xmlns:a16="http://schemas.microsoft.com/office/drawing/2014/main" id="{D1594AA7-218A-322A-EA19-A69068989149}"/>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037611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4E5FA1-B495-D155-715C-FCA952F6AF8C}"/>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pic>
        <p:nvPicPr>
          <p:cNvPr id="4" name="图片 3">
            <a:extLst>
              <a:ext uri="{FF2B5EF4-FFF2-40B4-BE49-F238E27FC236}">
                <a16:creationId xmlns:a16="http://schemas.microsoft.com/office/drawing/2014/main" id="{9B900E14-804C-D9EA-1FC4-DD7E1BEDCDB3}"/>
              </a:ext>
            </a:extLst>
          </p:cNvPr>
          <p:cNvPicPr>
            <a:picLocks noChangeAspect="1"/>
          </p:cNvPicPr>
          <p:nvPr/>
        </p:nvPicPr>
        <p:blipFill>
          <a:blip r:embed="rId2"/>
          <a:stretch>
            <a:fillRect/>
          </a:stretch>
        </p:blipFill>
        <p:spPr>
          <a:xfrm>
            <a:off x="1200150" y="948430"/>
            <a:ext cx="9169400" cy="4961137"/>
          </a:xfrm>
          <a:prstGeom prst="rect">
            <a:avLst/>
          </a:prstGeom>
        </p:spPr>
      </p:pic>
      <p:sp>
        <p:nvSpPr>
          <p:cNvPr id="5" name="矩形 4">
            <a:extLst>
              <a:ext uri="{FF2B5EF4-FFF2-40B4-BE49-F238E27FC236}">
                <a16:creationId xmlns:a16="http://schemas.microsoft.com/office/drawing/2014/main" id="{7A669ED9-E643-9E5B-EC60-AFA3F23C2E1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FBDDCC8-8B1C-9632-8299-448EFEC0D36E}"/>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10807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9A0A063-586A-E23F-94BB-E5E3CD3F7A2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
        <p:nvSpPr>
          <p:cNvPr id="3" name="矩形 2">
            <a:extLst>
              <a:ext uri="{FF2B5EF4-FFF2-40B4-BE49-F238E27FC236}">
                <a16:creationId xmlns:a16="http://schemas.microsoft.com/office/drawing/2014/main" id="{C251D193-2090-FBEC-2852-B739A3C13E4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C6DCA7B-C69E-8067-3E07-8AAEBE515FB0}"/>
              </a:ext>
            </a:extLst>
          </p:cNvPr>
          <p:cNvPicPr>
            <a:picLocks noChangeAspect="1"/>
          </p:cNvPicPr>
          <p:nvPr/>
        </p:nvPicPr>
        <p:blipFill>
          <a:blip r:embed="rId2"/>
          <a:stretch>
            <a:fillRect/>
          </a:stretch>
        </p:blipFill>
        <p:spPr>
          <a:xfrm>
            <a:off x="812673" y="746062"/>
            <a:ext cx="4940554" cy="2406774"/>
          </a:xfrm>
          <a:prstGeom prst="rect">
            <a:avLst/>
          </a:prstGeom>
        </p:spPr>
      </p:pic>
      <p:pic>
        <p:nvPicPr>
          <p:cNvPr id="9" name="图片 8">
            <a:extLst>
              <a:ext uri="{FF2B5EF4-FFF2-40B4-BE49-F238E27FC236}">
                <a16:creationId xmlns:a16="http://schemas.microsoft.com/office/drawing/2014/main" id="{2AE278E4-FE99-3B99-82AE-CB657D0E67A0}"/>
              </a:ext>
            </a:extLst>
          </p:cNvPr>
          <p:cNvPicPr>
            <a:picLocks noChangeAspect="1"/>
          </p:cNvPicPr>
          <p:nvPr/>
        </p:nvPicPr>
        <p:blipFill>
          <a:blip r:embed="rId3"/>
          <a:stretch>
            <a:fillRect/>
          </a:stretch>
        </p:blipFill>
        <p:spPr>
          <a:xfrm>
            <a:off x="812673" y="3705164"/>
            <a:ext cx="6077262" cy="2076557"/>
          </a:xfrm>
          <a:prstGeom prst="rect">
            <a:avLst/>
          </a:prstGeom>
        </p:spPr>
      </p:pic>
      <p:pic>
        <p:nvPicPr>
          <p:cNvPr id="10" name="图片 9">
            <a:extLst>
              <a:ext uri="{FF2B5EF4-FFF2-40B4-BE49-F238E27FC236}">
                <a16:creationId xmlns:a16="http://schemas.microsoft.com/office/drawing/2014/main" id="{FED12300-9BE4-DA8C-0691-84FF580A4FD4}"/>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512573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C884B4-B28D-A839-EF02-D1CE6FB72E56}"/>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pic>
        <p:nvPicPr>
          <p:cNvPr id="4" name="图片 3">
            <a:extLst>
              <a:ext uri="{FF2B5EF4-FFF2-40B4-BE49-F238E27FC236}">
                <a16:creationId xmlns:a16="http://schemas.microsoft.com/office/drawing/2014/main" id="{ADFE340C-8717-EAA6-1612-6FC3270CF934}"/>
              </a:ext>
            </a:extLst>
          </p:cNvPr>
          <p:cNvPicPr>
            <a:picLocks noChangeAspect="1"/>
          </p:cNvPicPr>
          <p:nvPr/>
        </p:nvPicPr>
        <p:blipFill>
          <a:blip r:embed="rId2"/>
          <a:stretch>
            <a:fillRect/>
          </a:stretch>
        </p:blipFill>
        <p:spPr>
          <a:xfrm>
            <a:off x="958822" y="37035"/>
            <a:ext cx="6007409" cy="1803493"/>
          </a:xfrm>
          <a:prstGeom prst="rect">
            <a:avLst/>
          </a:prstGeom>
        </p:spPr>
      </p:pic>
      <p:pic>
        <p:nvPicPr>
          <p:cNvPr id="6" name="图片 5">
            <a:extLst>
              <a:ext uri="{FF2B5EF4-FFF2-40B4-BE49-F238E27FC236}">
                <a16:creationId xmlns:a16="http://schemas.microsoft.com/office/drawing/2014/main" id="{9FFA688E-3942-A90D-9F31-CDB26DEDF8F9}"/>
              </a:ext>
            </a:extLst>
          </p:cNvPr>
          <p:cNvPicPr>
            <a:picLocks noChangeAspect="1"/>
          </p:cNvPicPr>
          <p:nvPr/>
        </p:nvPicPr>
        <p:blipFill>
          <a:blip r:embed="rId3"/>
          <a:stretch>
            <a:fillRect/>
          </a:stretch>
        </p:blipFill>
        <p:spPr>
          <a:xfrm>
            <a:off x="1181118" y="2326246"/>
            <a:ext cx="5340874" cy="492135"/>
          </a:xfrm>
          <a:prstGeom prst="rect">
            <a:avLst/>
          </a:prstGeom>
        </p:spPr>
      </p:pic>
      <p:sp>
        <p:nvSpPr>
          <p:cNvPr id="7" name="文本框 6">
            <a:extLst>
              <a:ext uri="{FF2B5EF4-FFF2-40B4-BE49-F238E27FC236}">
                <a16:creationId xmlns:a16="http://schemas.microsoft.com/office/drawing/2014/main" id="{7A7289E5-9632-E39F-8E4B-7EF2644E2DCA}"/>
              </a:ext>
            </a:extLst>
          </p:cNvPr>
          <p:cNvSpPr txBox="1"/>
          <p:nvPr/>
        </p:nvSpPr>
        <p:spPr>
          <a:xfrm>
            <a:off x="1371727" y="1963264"/>
            <a:ext cx="1701800" cy="369332"/>
          </a:xfrm>
          <a:prstGeom prst="rect">
            <a:avLst/>
          </a:prstGeom>
          <a:noFill/>
        </p:spPr>
        <p:txBody>
          <a:bodyPr wrap="square" rtlCol="0">
            <a:spAutoFit/>
          </a:bodyPr>
          <a:lstStyle/>
          <a:p>
            <a:r>
              <a:rPr lang="zh-CN" altLang="en-US" dirty="0"/>
              <a:t>默认等于</a:t>
            </a:r>
            <a:r>
              <a:rPr lang="en-US" altLang="zh-CN" dirty="0"/>
              <a:t>0</a:t>
            </a:r>
            <a:endParaRPr lang="zh-CN" altLang="en-US" dirty="0"/>
          </a:p>
        </p:txBody>
      </p:sp>
      <p:sp>
        <p:nvSpPr>
          <p:cNvPr id="8" name="文本框 7">
            <a:extLst>
              <a:ext uri="{FF2B5EF4-FFF2-40B4-BE49-F238E27FC236}">
                <a16:creationId xmlns:a16="http://schemas.microsoft.com/office/drawing/2014/main" id="{E621CD39-521E-1BF4-C4D2-89CF98B809BB}"/>
              </a:ext>
            </a:extLst>
          </p:cNvPr>
          <p:cNvSpPr txBox="1"/>
          <p:nvPr/>
        </p:nvSpPr>
        <p:spPr>
          <a:xfrm>
            <a:off x="1209747" y="2899637"/>
            <a:ext cx="3727559" cy="369332"/>
          </a:xfrm>
          <a:prstGeom prst="rect">
            <a:avLst/>
          </a:prstGeom>
          <a:noFill/>
        </p:spPr>
        <p:txBody>
          <a:bodyPr wrap="square" rtlCol="0">
            <a:spAutoFit/>
          </a:bodyPr>
          <a:lstStyle/>
          <a:p>
            <a:r>
              <a:rPr lang="en-US" altLang="zh-CN" dirty="0"/>
              <a:t>y</a:t>
            </a:r>
            <a:r>
              <a:rPr lang="zh-CN" altLang="en-US" dirty="0"/>
              <a:t>方向方差和</a:t>
            </a:r>
            <a:r>
              <a:rPr lang="en-US" altLang="zh-CN" dirty="0"/>
              <a:t>x</a:t>
            </a:r>
            <a:r>
              <a:rPr lang="zh-CN" altLang="en-US" dirty="0"/>
              <a:t>保持一致</a:t>
            </a:r>
          </a:p>
        </p:txBody>
      </p:sp>
      <p:pic>
        <p:nvPicPr>
          <p:cNvPr id="9" name="图片 8">
            <a:extLst>
              <a:ext uri="{FF2B5EF4-FFF2-40B4-BE49-F238E27FC236}">
                <a16:creationId xmlns:a16="http://schemas.microsoft.com/office/drawing/2014/main" id="{41D42275-F533-5EF2-84AB-D7946AC403D2}"/>
              </a:ext>
            </a:extLst>
          </p:cNvPr>
          <p:cNvPicPr>
            <a:picLocks noChangeAspect="1"/>
          </p:cNvPicPr>
          <p:nvPr/>
        </p:nvPicPr>
        <p:blipFill>
          <a:blip r:embed="rId4"/>
          <a:stretch>
            <a:fillRect/>
          </a:stretch>
        </p:blipFill>
        <p:spPr>
          <a:xfrm>
            <a:off x="11265327" y="12110"/>
            <a:ext cx="926672" cy="926672"/>
          </a:xfrm>
          <a:prstGeom prst="rect">
            <a:avLst/>
          </a:prstGeom>
        </p:spPr>
      </p:pic>
      <p:pic>
        <p:nvPicPr>
          <p:cNvPr id="11" name="图片 10">
            <a:extLst>
              <a:ext uri="{FF2B5EF4-FFF2-40B4-BE49-F238E27FC236}">
                <a16:creationId xmlns:a16="http://schemas.microsoft.com/office/drawing/2014/main" id="{45856DFC-361D-6840-37D4-96D98B081214}"/>
              </a:ext>
            </a:extLst>
          </p:cNvPr>
          <p:cNvPicPr>
            <a:picLocks noChangeAspect="1"/>
          </p:cNvPicPr>
          <p:nvPr/>
        </p:nvPicPr>
        <p:blipFill>
          <a:blip r:embed="rId5"/>
          <a:stretch>
            <a:fillRect/>
          </a:stretch>
        </p:blipFill>
        <p:spPr>
          <a:xfrm>
            <a:off x="2041333" y="3463758"/>
            <a:ext cx="6115364" cy="3257717"/>
          </a:xfrm>
          <a:prstGeom prst="rect">
            <a:avLst/>
          </a:prstGeom>
        </p:spPr>
      </p:pic>
    </p:spTree>
    <p:extLst>
      <p:ext uri="{BB962C8B-B14F-4D97-AF65-F5344CB8AC3E}">
        <p14:creationId xmlns:p14="http://schemas.microsoft.com/office/powerpoint/2010/main" val="1201991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3FD75C-1120-C397-D38C-4B419B92524E}"/>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3" name="矩形 2">
            <a:extLst>
              <a:ext uri="{FF2B5EF4-FFF2-40B4-BE49-F238E27FC236}">
                <a16:creationId xmlns:a16="http://schemas.microsoft.com/office/drawing/2014/main" id="{10063A68-ACDC-7015-56D4-EBA64BC5BCF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F42E5962-B3FD-0DC1-4321-EA4A20DE1881}"/>
              </a:ext>
            </a:extLst>
          </p:cNvPr>
          <p:cNvSpPr txBox="1"/>
          <p:nvPr/>
        </p:nvSpPr>
        <p:spPr>
          <a:xfrm>
            <a:off x="2686050" y="1044543"/>
            <a:ext cx="6096000" cy="1294585"/>
          </a:xfrm>
          <a:prstGeom prst="rect">
            <a:avLst/>
          </a:prstGeom>
          <a:noFill/>
        </p:spPr>
        <p:txBody>
          <a:bodyPr wrap="square">
            <a:spAutoFit/>
          </a:bodyPr>
          <a:lstStyle/>
          <a:p>
            <a:pPr>
              <a:lnSpc>
                <a:spcPct val="150000"/>
              </a:lnSpc>
            </a:pPr>
            <a:r>
              <a:rPr lang="zh-CN" altLang="en-US" dirty="0"/>
              <a:t>构建</a:t>
            </a:r>
            <a:r>
              <a:rPr lang="en-US" altLang="zh-CN" dirty="0"/>
              <a:t>grid</a:t>
            </a:r>
            <a:r>
              <a:rPr lang="zh-CN" altLang="en-US" dirty="0"/>
              <a:t>同时重新分配所有元素到与平滑目标最匹配的位置。这个过程在</a:t>
            </a:r>
            <a:r>
              <a:rPr lang="zh-CN" altLang="en-US" b="1" dirty="0"/>
              <a:t>减小</a:t>
            </a:r>
            <a:r>
              <a:rPr lang="zh-CN" altLang="en-US" dirty="0"/>
              <a:t>滤波器大小的同时重复进行，逐步对格子进行排序。</a:t>
            </a:r>
          </a:p>
        </p:txBody>
      </p:sp>
      <p:pic>
        <p:nvPicPr>
          <p:cNvPr id="9" name="图片 8">
            <a:extLst>
              <a:ext uri="{FF2B5EF4-FFF2-40B4-BE49-F238E27FC236}">
                <a16:creationId xmlns:a16="http://schemas.microsoft.com/office/drawing/2014/main" id="{33439083-54B0-9A5B-90E5-2BE9EF1E4C40}"/>
              </a:ext>
            </a:extLst>
          </p:cNvPr>
          <p:cNvPicPr>
            <a:picLocks noChangeAspect="1"/>
          </p:cNvPicPr>
          <p:nvPr/>
        </p:nvPicPr>
        <p:blipFill>
          <a:blip r:embed="rId2"/>
          <a:stretch>
            <a:fillRect/>
          </a:stretch>
        </p:blipFill>
        <p:spPr>
          <a:xfrm>
            <a:off x="2450966" y="2911443"/>
            <a:ext cx="6704486" cy="1578007"/>
          </a:xfrm>
          <a:prstGeom prst="rect">
            <a:avLst/>
          </a:prstGeom>
        </p:spPr>
      </p:pic>
      <p:pic>
        <p:nvPicPr>
          <p:cNvPr id="14" name="图片 13">
            <a:extLst>
              <a:ext uri="{FF2B5EF4-FFF2-40B4-BE49-F238E27FC236}">
                <a16:creationId xmlns:a16="http://schemas.microsoft.com/office/drawing/2014/main" id="{FE51D832-C998-3704-E525-64793E2B323B}"/>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4768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7BEB74-29BE-4E64-D432-5A25CE98B61B}"/>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pic>
        <p:nvPicPr>
          <p:cNvPr id="7" name="图片 6">
            <a:extLst>
              <a:ext uri="{FF2B5EF4-FFF2-40B4-BE49-F238E27FC236}">
                <a16:creationId xmlns:a16="http://schemas.microsoft.com/office/drawing/2014/main" id="{6E561C3B-295E-CC11-B725-DB26DC79F2FC}"/>
              </a:ext>
            </a:extLst>
          </p:cNvPr>
          <p:cNvPicPr>
            <a:picLocks noChangeAspect="1"/>
          </p:cNvPicPr>
          <p:nvPr/>
        </p:nvPicPr>
        <p:blipFill>
          <a:blip r:embed="rId2"/>
          <a:stretch>
            <a:fillRect/>
          </a:stretch>
        </p:blipFill>
        <p:spPr>
          <a:xfrm>
            <a:off x="11265327" y="12110"/>
            <a:ext cx="926672" cy="926672"/>
          </a:xfrm>
          <a:prstGeom prst="rect">
            <a:avLst/>
          </a:prstGeom>
        </p:spPr>
      </p:pic>
      <p:sp>
        <p:nvSpPr>
          <p:cNvPr id="10" name="矩形 9">
            <a:extLst>
              <a:ext uri="{FF2B5EF4-FFF2-40B4-BE49-F238E27FC236}">
                <a16:creationId xmlns:a16="http://schemas.microsoft.com/office/drawing/2014/main" id="{74A6DEA9-81AE-47D8-ADD4-29B844DE834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3939810B-D074-E717-3E7F-AC8D59D6D637}"/>
              </a:ext>
            </a:extLst>
          </p:cNvPr>
          <p:cNvPicPr>
            <a:picLocks noChangeAspect="1"/>
          </p:cNvPicPr>
          <p:nvPr/>
        </p:nvPicPr>
        <p:blipFill>
          <a:blip r:embed="rId3"/>
          <a:stretch>
            <a:fillRect/>
          </a:stretch>
        </p:blipFill>
        <p:spPr>
          <a:xfrm>
            <a:off x="604936" y="592466"/>
            <a:ext cx="10509790" cy="5588287"/>
          </a:xfrm>
          <a:prstGeom prst="rect">
            <a:avLst/>
          </a:prstGeom>
        </p:spPr>
      </p:pic>
      <p:pic>
        <p:nvPicPr>
          <p:cNvPr id="3" name="图片 2">
            <a:extLst>
              <a:ext uri="{FF2B5EF4-FFF2-40B4-BE49-F238E27FC236}">
                <a16:creationId xmlns:a16="http://schemas.microsoft.com/office/drawing/2014/main" id="{B170DFD5-2344-BF52-84B9-9191FB91A987}"/>
              </a:ext>
            </a:extLst>
          </p:cNvPr>
          <p:cNvPicPr>
            <a:picLocks noChangeAspect="1"/>
          </p:cNvPicPr>
          <p:nvPr/>
        </p:nvPicPr>
        <p:blipFill>
          <a:blip r:embed="rId4"/>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7F7D64CD-8491-5C55-CBCC-9228CEDA22C9}"/>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spTree>
    <p:extLst>
      <p:ext uri="{BB962C8B-B14F-4D97-AF65-F5344CB8AC3E}">
        <p14:creationId xmlns:p14="http://schemas.microsoft.com/office/powerpoint/2010/main" val="1928656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A92E91-60BB-7FDF-8C1A-53799B27E2D1}"/>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3" name="图片 2">
            <a:extLst>
              <a:ext uri="{FF2B5EF4-FFF2-40B4-BE49-F238E27FC236}">
                <a16:creationId xmlns:a16="http://schemas.microsoft.com/office/drawing/2014/main" id="{B942FE4D-2AF9-793F-516F-6E884839A7D7}"/>
              </a:ext>
            </a:extLst>
          </p:cNvPr>
          <p:cNvPicPr>
            <a:picLocks noChangeAspect="1"/>
          </p:cNvPicPr>
          <p:nvPr/>
        </p:nvPicPr>
        <p:blipFill>
          <a:blip r:embed="rId2"/>
          <a:stretch>
            <a:fillRect/>
          </a:stretch>
        </p:blipFill>
        <p:spPr>
          <a:xfrm>
            <a:off x="516922" y="254118"/>
            <a:ext cx="6196264" cy="2089831"/>
          </a:xfrm>
          <a:prstGeom prst="rect">
            <a:avLst/>
          </a:prstGeom>
        </p:spPr>
      </p:pic>
      <p:pic>
        <p:nvPicPr>
          <p:cNvPr id="5" name="图片 4">
            <a:extLst>
              <a:ext uri="{FF2B5EF4-FFF2-40B4-BE49-F238E27FC236}">
                <a16:creationId xmlns:a16="http://schemas.microsoft.com/office/drawing/2014/main" id="{3815181A-F11F-954B-5DBB-4E0571E192E0}"/>
              </a:ext>
            </a:extLst>
          </p:cNvPr>
          <p:cNvPicPr>
            <a:picLocks noChangeAspect="1"/>
          </p:cNvPicPr>
          <p:nvPr/>
        </p:nvPicPr>
        <p:blipFill>
          <a:blip r:embed="rId3"/>
          <a:stretch>
            <a:fillRect/>
          </a:stretch>
        </p:blipFill>
        <p:spPr>
          <a:xfrm>
            <a:off x="341845" y="2656943"/>
            <a:ext cx="6371342" cy="2369765"/>
          </a:xfrm>
          <a:prstGeom prst="rect">
            <a:avLst/>
          </a:prstGeom>
        </p:spPr>
      </p:pic>
      <p:sp>
        <p:nvSpPr>
          <p:cNvPr id="6" name="矩形 5">
            <a:extLst>
              <a:ext uri="{FF2B5EF4-FFF2-40B4-BE49-F238E27FC236}">
                <a16:creationId xmlns:a16="http://schemas.microsoft.com/office/drawing/2014/main" id="{AAF9CED5-F84B-5CC6-A0BF-447CFF3341A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793F2B2A-06FB-8EF3-AD02-C4B56B67500A}"/>
              </a:ext>
            </a:extLst>
          </p:cNvPr>
          <p:cNvPicPr>
            <a:picLocks noChangeAspect="1"/>
          </p:cNvPicPr>
          <p:nvPr/>
        </p:nvPicPr>
        <p:blipFill>
          <a:blip r:embed="rId4"/>
          <a:stretch>
            <a:fillRect/>
          </a:stretch>
        </p:blipFill>
        <p:spPr>
          <a:xfrm>
            <a:off x="11265327" y="12110"/>
            <a:ext cx="926672" cy="926672"/>
          </a:xfrm>
          <a:prstGeom prst="rect">
            <a:avLst/>
          </a:prstGeom>
        </p:spPr>
      </p:pic>
      <p:sp>
        <p:nvSpPr>
          <p:cNvPr id="9" name="文本框 8">
            <a:extLst>
              <a:ext uri="{FF2B5EF4-FFF2-40B4-BE49-F238E27FC236}">
                <a16:creationId xmlns:a16="http://schemas.microsoft.com/office/drawing/2014/main" id="{E29A5CC5-E139-07E0-3E39-2D02A4386738}"/>
              </a:ext>
            </a:extLst>
          </p:cNvPr>
          <p:cNvSpPr txBox="1"/>
          <p:nvPr/>
        </p:nvSpPr>
        <p:spPr>
          <a:xfrm>
            <a:off x="6839997" y="475446"/>
            <a:ext cx="4622119" cy="1754519"/>
          </a:xfrm>
          <a:prstGeom prst="rect">
            <a:avLst/>
          </a:prstGeom>
          <a:noFill/>
        </p:spPr>
        <p:txBody>
          <a:bodyPr wrap="square">
            <a:spAutoFit/>
          </a:bodyPr>
          <a:lstStyle/>
          <a:p>
            <a:pPr>
              <a:lnSpc>
                <a:spcPct val="200000"/>
              </a:lnSpc>
            </a:pPr>
            <a:r>
              <a:rPr lang="zh-CN" altLang="en-US" sz="1400" dirty="0"/>
              <a:t>四个元素是从块中所有元素的随机排列中选择的，每个元素只使用一次。所有块并行处理，并使用相同的排列进行分组。最后，对于四元组的新分配，采用暴力求解的方法，遍历所有</a:t>
            </a:r>
            <a:r>
              <a:rPr lang="en-US" altLang="zh-CN" sz="1400" dirty="0"/>
              <a:t>24</a:t>
            </a:r>
            <a:r>
              <a:rPr lang="zh-CN" altLang="en-US" sz="1400" dirty="0"/>
              <a:t>种可能的排列，以找到最优的元素</a:t>
            </a:r>
          </a:p>
        </p:txBody>
      </p:sp>
      <p:pic>
        <p:nvPicPr>
          <p:cNvPr id="12" name="图片 11">
            <a:extLst>
              <a:ext uri="{FF2B5EF4-FFF2-40B4-BE49-F238E27FC236}">
                <a16:creationId xmlns:a16="http://schemas.microsoft.com/office/drawing/2014/main" id="{4C90EBE3-76E2-EC78-3967-A0ACC7D4BF7D}"/>
              </a:ext>
            </a:extLst>
          </p:cNvPr>
          <p:cNvPicPr>
            <a:picLocks noChangeAspect="1"/>
          </p:cNvPicPr>
          <p:nvPr/>
        </p:nvPicPr>
        <p:blipFill>
          <a:blip r:embed="rId5"/>
          <a:stretch>
            <a:fillRect/>
          </a:stretch>
        </p:blipFill>
        <p:spPr>
          <a:xfrm>
            <a:off x="6834480" y="2693301"/>
            <a:ext cx="5150115" cy="1079555"/>
          </a:xfrm>
          <a:prstGeom prst="rect">
            <a:avLst/>
          </a:prstGeom>
        </p:spPr>
      </p:pic>
      <p:sp>
        <p:nvSpPr>
          <p:cNvPr id="14" name="文本框 13">
            <a:extLst>
              <a:ext uri="{FF2B5EF4-FFF2-40B4-BE49-F238E27FC236}">
                <a16:creationId xmlns:a16="http://schemas.microsoft.com/office/drawing/2014/main" id="{C5665922-5DF6-369E-6F30-48261F29B24A}"/>
              </a:ext>
            </a:extLst>
          </p:cNvPr>
          <p:cNvSpPr txBox="1"/>
          <p:nvPr/>
        </p:nvSpPr>
        <p:spPr>
          <a:xfrm>
            <a:off x="7159267" y="4480344"/>
            <a:ext cx="4740044" cy="307777"/>
          </a:xfrm>
          <a:prstGeom prst="rect">
            <a:avLst/>
          </a:prstGeom>
          <a:noFill/>
        </p:spPr>
        <p:txBody>
          <a:bodyPr wrap="square">
            <a:spAutoFit/>
          </a:bodyPr>
          <a:lstStyle/>
          <a:p>
            <a:r>
              <a:rPr lang="zh-CN" altLang="en-US" sz="1400" dirty="0"/>
              <a:t>生成一个序列所有可能的排列，</a:t>
            </a:r>
            <a:r>
              <a:rPr lang="en-US" altLang="zh-CN" sz="1400" dirty="0"/>
              <a:t>4! = 24</a:t>
            </a:r>
            <a:endParaRPr lang="zh-CN" altLang="en-US" sz="1400" dirty="0"/>
          </a:p>
        </p:txBody>
      </p:sp>
      <p:sp>
        <p:nvSpPr>
          <p:cNvPr id="15" name="矩形 14">
            <a:extLst>
              <a:ext uri="{FF2B5EF4-FFF2-40B4-BE49-F238E27FC236}">
                <a16:creationId xmlns:a16="http://schemas.microsoft.com/office/drawing/2014/main" id="{EE529652-5E6C-7125-2EA6-4FDA834654DC}"/>
              </a:ext>
            </a:extLst>
          </p:cNvPr>
          <p:cNvSpPr/>
          <p:nvPr/>
        </p:nvSpPr>
        <p:spPr>
          <a:xfrm>
            <a:off x="8726162" y="2882479"/>
            <a:ext cx="2028635" cy="199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04E31162-C360-82A7-E2E9-8DC547DE282F}"/>
              </a:ext>
            </a:extLst>
          </p:cNvPr>
          <p:cNvCxnSpPr/>
          <p:nvPr/>
        </p:nvCxnSpPr>
        <p:spPr>
          <a:xfrm flipH="1">
            <a:off x="8938109" y="3130760"/>
            <a:ext cx="964358" cy="1292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796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D2B3BE-DD96-77F7-230A-91ABD062D62A}"/>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
        <p:nvSpPr>
          <p:cNvPr id="3" name="矩形 2">
            <a:extLst>
              <a:ext uri="{FF2B5EF4-FFF2-40B4-BE49-F238E27FC236}">
                <a16:creationId xmlns:a16="http://schemas.microsoft.com/office/drawing/2014/main" id="{4AD10B6E-1EF5-5E98-BD04-6188ADE3BF6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1D660018-AA9E-9F48-4965-0AE2304C2CC3}"/>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CE8E404B-024D-4CB3-7072-8EFF70CB8E28}"/>
              </a:ext>
            </a:extLst>
          </p:cNvPr>
          <p:cNvPicPr>
            <a:picLocks noChangeAspect="1"/>
          </p:cNvPicPr>
          <p:nvPr/>
        </p:nvPicPr>
        <p:blipFill>
          <a:blip r:embed="rId3"/>
          <a:stretch>
            <a:fillRect/>
          </a:stretch>
        </p:blipFill>
        <p:spPr>
          <a:xfrm>
            <a:off x="1746047" y="1123913"/>
            <a:ext cx="7887105" cy="1447874"/>
          </a:xfrm>
          <a:prstGeom prst="rect">
            <a:avLst/>
          </a:prstGeom>
        </p:spPr>
      </p:pic>
      <p:pic>
        <p:nvPicPr>
          <p:cNvPr id="8" name="图片 7">
            <a:extLst>
              <a:ext uri="{FF2B5EF4-FFF2-40B4-BE49-F238E27FC236}">
                <a16:creationId xmlns:a16="http://schemas.microsoft.com/office/drawing/2014/main" id="{1ACBFC56-A197-4CF4-6185-E07CA768C0C4}"/>
              </a:ext>
            </a:extLst>
          </p:cNvPr>
          <p:cNvPicPr>
            <a:picLocks noChangeAspect="1"/>
          </p:cNvPicPr>
          <p:nvPr/>
        </p:nvPicPr>
        <p:blipFill>
          <a:blip r:embed="rId4"/>
          <a:stretch>
            <a:fillRect/>
          </a:stretch>
        </p:blipFill>
        <p:spPr>
          <a:xfrm>
            <a:off x="1766366" y="2571787"/>
            <a:ext cx="7846466" cy="843842"/>
          </a:xfrm>
          <a:prstGeom prst="rect">
            <a:avLst/>
          </a:prstGeom>
        </p:spPr>
      </p:pic>
      <p:sp>
        <p:nvSpPr>
          <p:cNvPr id="10" name="文本框 9">
            <a:extLst>
              <a:ext uri="{FF2B5EF4-FFF2-40B4-BE49-F238E27FC236}">
                <a16:creationId xmlns:a16="http://schemas.microsoft.com/office/drawing/2014/main" id="{3E8EF13D-2E77-AF84-06C8-1FB60203CC44}"/>
              </a:ext>
            </a:extLst>
          </p:cNvPr>
          <p:cNvSpPr txBox="1"/>
          <p:nvPr/>
        </p:nvSpPr>
        <p:spPr>
          <a:xfrm>
            <a:off x="1384300" y="3682484"/>
            <a:ext cx="9182100" cy="2229456"/>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dirty="0"/>
              <a:t>两次迭代之间的</a:t>
            </a:r>
            <a:r>
              <a:rPr lang="en-US" altLang="zh-CN" dirty="0"/>
              <a:t>L2</a:t>
            </a:r>
            <a:r>
              <a:rPr lang="zh-CN" altLang="en-US" dirty="0"/>
              <a:t>距离改善小于</a:t>
            </a:r>
            <a:r>
              <a:rPr lang="en-US" altLang="zh-CN" dirty="0"/>
              <a:t>0.01%</a:t>
            </a:r>
            <a:r>
              <a:rPr lang="zh-CN" altLang="en-US" dirty="0"/>
              <a:t>，随机更换新的块位置开始新一轮的分配；</a:t>
            </a:r>
            <a:endParaRPr lang="en-US" altLang="zh-CN" dirty="0"/>
          </a:p>
          <a:p>
            <a:pPr marL="285750" indent="-285750">
              <a:lnSpc>
                <a:spcPct val="200000"/>
              </a:lnSpc>
              <a:buFont typeface="Wingdings" panose="05000000000000000000" pitchFamily="2" charset="2"/>
              <a:buChar char="Ø"/>
            </a:pPr>
            <a:r>
              <a:rPr lang="zh-CN" altLang="en-US" dirty="0"/>
              <a:t>如果新的块位置的分配仍距离改善小于</a:t>
            </a:r>
            <a:r>
              <a:rPr lang="en-US" altLang="zh-CN" dirty="0"/>
              <a:t>0.01%</a:t>
            </a:r>
            <a:r>
              <a:rPr lang="zh-CN" altLang="en-US" dirty="0"/>
              <a:t>，则将半径 𝜙减少到原来的</a:t>
            </a:r>
            <a:r>
              <a:rPr lang="en-US" altLang="zh-CN" dirty="0"/>
              <a:t>95%</a:t>
            </a:r>
            <a:r>
              <a:rPr lang="zh-CN" altLang="en-US" dirty="0"/>
              <a:t>；</a:t>
            </a:r>
            <a:endParaRPr lang="en-US" altLang="zh-CN" dirty="0"/>
          </a:p>
          <a:p>
            <a:pPr marL="285750" indent="-285750">
              <a:lnSpc>
                <a:spcPct val="200000"/>
              </a:lnSpc>
              <a:buFont typeface="Wingdings" panose="05000000000000000000" pitchFamily="2" charset="2"/>
              <a:buChar char="Ø"/>
            </a:pPr>
            <a:r>
              <a:rPr lang="zh-CN" altLang="en-US" dirty="0"/>
              <a:t>半径𝜙开始为</a:t>
            </a:r>
            <a:r>
              <a:rPr lang="en-US" altLang="zh-CN" dirty="0"/>
              <a:t>					</a:t>
            </a:r>
            <a:r>
              <a:rPr lang="zh-CN" altLang="en-US" dirty="0"/>
              <a:t>          ，如最后𝜙小于</a:t>
            </a:r>
            <a:r>
              <a:rPr lang="en-US" altLang="zh-CN" dirty="0"/>
              <a:t>1</a:t>
            </a:r>
            <a:r>
              <a:rPr lang="zh-CN" altLang="en-US" dirty="0"/>
              <a:t>，认为排序已收敛，此时结束优化过程</a:t>
            </a:r>
            <a:endParaRPr lang="en-US" altLang="zh-CN" dirty="0"/>
          </a:p>
        </p:txBody>
      </p:sp>
      <p:pic>
        <p:nvPicPr>
          <p:cNvPr id="14" name="图片 13">
            <a:extLst>
              <a:ext uri="{FF2B5EF4-FFF2-40B4-BE49-F238E27FC236}">
                <a16:creationId xmlns:a16="http://schemas.microsoft.com/office/drawing/2014/main" id="{8AC3CEB8-EF3C-4CD8-F85D-896C86C6D15E}"/>
              </a:ext>
            </a:extLst>
          </p:cNvPr>
          <p:cNvPicPr>
            <a:picLocks noChangeAspect="1"/>
          </p:cNvPicPr>
          <p:nvPr/>
        </p:nvPicPr>
        <p:blipFill>
          <a:blip r:embed="rId5"/>
          <a:stretch>
            <a:fillRect/>
          </a:stretch>
        </p:blipFill>
        <p:spPr>
          <a:xfrm>
            <a:off x="3146311" y="5053996"/>
            <a:ext cx="4400776" cy="254013"/>
          </a:xfrm>
          <a:prstGeom prst="rect">
            <a:avLst/>
          </a:prstGeom>
        </p:spPr>
      </p:pic>
    </p:spTree>
    <p:extLst>
      <p:ext uri="{BB962C8B-B14F-4D97-AF65-F5344CB8AC3E}">
        <p14:creationId xmlns:p14="http://schemas.microsoft.com/office/powerpoint/2010/main" val="2454704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5E3C4A-220F-5BE6-EBAE-C28DAEF8D5E5}"/>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
        <p:nvSpPr>
          <p:cNvPr id="3" name="矩形 2">
            <a:extLst>
              <a:ext uri="{FF2B5EF4-FFF2-40B4-BE49-F238E27FC236}">
                <a16:creationId xmlns:a16="http://schemas.microsoft.com/office/drawing/2014/main" id="{B121EC9A-211E-E7F8-38F1-9729640923B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CC99B5F-7935-5C67-E80C-6F1B0FAF916B}"/>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A2045004-3D5A-4EE8-BE90-E6B6583DFCE8}"/>
              </a:ext>
            </a:extLst>
          </p:cNvPr>
          <p:cNvPicPr>
            <a:picLocks noChangeAspect="1"/>
          </p:cNvPicPr>
          <p:nvPr/>
        </p:nvPicPr>
        <p:blipFill>
          <a:blip r:embed="rId3"/>
          <a:stretch>
            <a:fillRect/>
          </a:stretch>
        </p:blipFill>
        <p:spPr>
          <a:xfrm>
            <a:off x="486264" y="640631"/>
            <a:ext cx="6401620" cy="1990248"/>
          </a:xfrm>
          <a:prstGeom prst="rect">
            <a:avLst/>
          </a:prstGeom>
        </p:spPr>
      </p:pic>
      <p:pic>
        <p:nvPicPr>
          <p:cNvPr id="8" name="图片 7">
            <a:extLst>
              <a:ext uri="{FF2B5EF4-FFF2-40B4-BE49-F238E27FC236}">
                <a16:creationId xmlns:a16="http://schemas.microsoft.com/office/drawing/2014/main" id="{B0A26559-94A0-D1F2-10DC-C0C198D1D85E}"/>
              </a:ext>
            </a:extLst>
          </p:cNvPr>
          <p:cNvPicPr>
            <a:picLocks noChangeAspect="1"/>
          </p:cNvPicPr>
          <p:nvPr/>
        </p:nvPicPr>
        <p:blipFill>
          <a:blip r:embed="rId4"/>
          <a:stretch>
            <a:fillRect/>
          </a:stretch>
        </p:blipFill>
        <p:spPr>
          <a:xfrm>
            <a:off x="486264" y="2567155"/>
            <a:ext cx="6401620" cy="3319934"/>
          </a:xfrm>
          <a:prstGeom prst="rect">
            <a:avLst/>
          </a:prstGeom>
        </p:spPr>
      </p:pic>
      <p:pic>
        <p:nvPicPr>
          <p:cNvPr id="10" name="图片 9">
            <a:extLst>
              <a:ext uri="{FF2B5EF4-FFF2-40B4-BE49-F238E27FC236}">
                <a16:creationId xmlns:a16="http://schemas.microsoft.com/office/drawing/2014/main" id="{11CF1F67-F8B7-FEA4-2810-780D27F11D51}"/>
              </a:ext>
            </a:extLst>
          </p:cNvPr>
          <p:cNvPicPr>
            <a:picLocks noChangeAspect="1"/>
          </p:cNvPicPr>
          <p:nvPr/>
        </p:nvPicPr>
        <p:blipFill>
          <a:blip r:embed="rId5"/>
          <a:stretch>
            <a:fillRect/>
          </a:stretch>
        </p:blipFill>
        <p:spPr>
          <a:xfrm>
            <a:off x="7313560" y="938782"/>
            <a:ext cx="4497679" cy="2548685"/>
          </a:xfrm>
          <a:prstGeom prst="rect">
            <a:avLst/>
          </a:prstGeom>
        </p:spPr>
      </p:pic>
      <p:sp>
        <p:nvSpPr>
          <p:cNvPr id="11" name="文本框 10">
            <a:extLst>
              <a:ext uri="{FF2B5EF4-FFF2-40B4-BE49-F238E27FC236}">
                <a16:creationId xmlns:a16="http://schemas.microsoft.com/office/drawing/2014/main" id="{1DAD75AA-EBD2-84E5-5E48-26C3815E35A0}"/>
              </a:ext>
            </a:extLst>
          </p:cNvPr>
          <p:cNvSpPr txBox="1"/>
          <p:nvPr/>
        </p:nvSpPr>
        <p:spPr>
          <a:xfrm>
            <a:off x="7313560" y="3807665"/>
            <a:ext cx="4111773" cy="226850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t>当前高斯参数和经过高斯滤波后的平滑网格之间的偏差来形成训练的额外平滑损失</a:t>
            </a:r>
            <a:endParaRPr lang="en-US" altLang="zh-CN" sz="1600" dirty="0"/>
          </a:p>
          <a:p>
            <a:pPr marL="285750" indent="-285750">
              <a:lnSpc>
                <a:spcPct val="150000"/>
              </a:lnSpc>
              <a:buFont typeface="Wingdings" panose="05000000000000000000" pitchFamily="2" charset="2"/>
              <a:buChar char="Ø"/>
            </a:pPr>
            <a:r>
              <a:rPr lang="zh-CN" altLang="en-US" sz="1600" dirty="0"/>
              <a:t>选择</a:t>
            </a:r>
            <a:r>
              <a:rPr lang="en-US" altLang="zh-CN" sz="1600" dirty="0"/>
              <a:t>Huber</a:t>
            </a:r>
            <a:r>
              <a:rPr lang="zh-CN" altLang="en-US" sz="1600" dirty="0"/>
              <a:t>损失函数，然后将平滑损失纳入总损失用权重 并用𝜆来调整平滑损失在总损失函数中的比重</a:t>
            </a:r>
          </a:p>
        </p:txBody>
      </p:sp>
    </p:spTree>
    <p:extLst>
      <p:ext uri="{BB962C8B-B14F-4D97-AF65-F5344CB8AC3E}">
        <p14:creationId xmlns:p14="http://schemas.microsoft.com/office/powerpoint/2010/main" val="4190243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8FA1AF-15BB-9575-8A1A-9AF12E7D68EA}"/>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3" name="矩形 2">
            <a:extLst>
              <a:ext uri="{FF2B5EF4-FFF2-40B4-BE49-F238E27FC236}">
                <a16:creationId xmlns:a16="http://schemas.microsoft.com/office/drawing/2014/main" id="{F44FD9D5-580C-50E0-A3C6-CBABE39BB74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6D3007C-5C8D-6B2D-169B-B6F5A9339CE2}"/>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5B68F16D-0FA4-C1B9-DE3A-4685905CCBD7}"/>
              </a:ext>
            </a:extLst>
          </p:cNvPr>
          <p:cNvPicPr>
            <a:picLocks noChangeAspect="1"/>
          </p:cNvPicPr>
          <p:nvPr/>
        </p:nvPicPr>
        <p:blipFill>
          <a:blip r:embed="rId3"/>
          <a:stretch>
            <a:fillRect/>
          </a:stretch>
        </p:blipFill>
        <p:spPr>
          <a:xfrm>
            <a:off x="2373519" y="629787"/>
            <a:ext cx="7063614" cy="5407676"/>
          </a:xfrm>
          <a:prstGeom prst="rect">
            <a:avLst/>
          </a:prstGeom>
        </p:spPr>
      </p:pic>
    </p:spTree>
    <p:extLst>
      <p:ext uri="{BB962C8B-B14F-4D97-AF65-F5344CB8AC3E}">
        <p14:creationId xmlns:p14="http://schemas.microsoft.com/office/powerpoint/2010/main" val="56412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A0DD96-07C2-895F-BD32-DE04E673D1BB}"/>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pic>
        <p:nvPicPr>
          <p:cNvPr id="4" name="图片 3">
            <a:extLst>
              <a:ext uri="{FF2B5EF4-FFF2-40B4-BE49-F238E27FC236}">
                <a16:creationId xmlns:a16="http://schemas.microsoft.com/office/drawing/2014/main" id="{FEC3AFE5-98CA-9D54-DA80-ED39D779CB9D}"/>
              </a:ext>
            </a:extLst>
          </p:cNvPr>
          <p:cNvPicPr>
            <a:picLocks noChangeAspect="1"/>
          </p:cNvPicPr>
          <p:nvPr/>
        </p:nvPicPr>
        <p:blipFill>
          <a:blip r:embed="rId2"/>
          <a:stretch>
            <a:fillRect/>
          </a:stretch>
        </p:blipFill>
        <p:spPr>
          <a:xfrm>
            <a:off x="1831433" y="1327004"/>
            <a:ext cx="8020462" cy="4858000"/>
          </a:xfrm>
          <a:prstGeom prst="rect">
            <a:avLst/>
          </a:prstGeom>
        </p:spPr>
      </p:pic>
      <p:sp>
        <p:nvSpPr>
          <p:cNvPr id="7" name="文本框 6">
            <a:extLst>
              <a:ext uri="{FF2B5EF4-FFF2-40B4-BE49-F238E27FC236}">
                <a16:creationId xmlns:a16="http://schemas.microsoft.com/office/drawing/2014/main" id="{2F91967D-31E6-6D97-52ED-6A62C283090B}"/>
              </a:ext>
            </a:extLst>
          </p:cNvPr>
          <p:cNvSpPr txBox="1"/>
          <p:nvPr/>
        </p:nvSpPr>
        <p:spPr>
          <a:xfrm>
            <a:off x="1902981" y="488330"/>
            <a:ext cx="6094990" cy="369332"/>
          </a:xfrm>
          <a:prstGeom prst="rect">
            <a:avLst/>
          </a:prstGeom>
          <a:noFill/>
        </p:spPr>
        <p:txBody>
          <a:bodyPr wrap="square">
            <a:spAutoFit/>
          </a:bodyPr>
          <a:lstStyle/>
          <a:p>
            <a:r>
              <a:rPr lang="zh-CN" altLang="en-US" dirty="0"/>
              <a:t>𝜆越大，</a:t>
            </a:r>
            <a:r>
              <a:rPr lang="en-US" altLang="zh-CN" dirty="0"/>
              <a:t>size</a:t>
            </a:r>
            <a:r>
              <a:rPr lang="zh-CN" altLang="en-US" dirty="0"/>
              <a:t>越大</a:t>
            </a:r>
          </a:p>
        </p:txBody>
      </p:sp>
    </p:spTree>
    <p:extLst>
      <p:ext uri="{BB962C8B-B14F-4D97-AF65-F5344CB8AC3E}">
        <p14:creationId xmlns:p14="http://schemas.microsoft.com/office/powerpoint/2010/main" val="389133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E1327D-28A2-AA43-EC0B-FA1A86BE2578}"/>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4" name="图片 3">
            <a:extLst>
              <a:ext uri="{FF2B5EF4-FFF2-40B4-BE49-F238E27FC236}">
                <a16:creationId xmlns:a16="http://schemas.microsoft.com/office/drawing/2014/main" id="{E9A2F60D-C742-9920-0B96-C922506A3CE8}"/>
              </a:ext>
            </a:extLst>
          </p:cNvPr>
          <p:cNvPicPr>
            <a:picLocks noChangeAspect="1"/>
          </p:cNvPicPr>
          <p:nvPr/>
        </p:nvPicPr>
        <p:blipFill>
          <a:blip r:embed="rId2"/>
          <a:stretch>
            <a:fillRect/>
          </a:stretch>
        </p:blipFill>
        <p:spPr>
          <a:xfrm>
            <a:off x="2111170" y="1215911"/>
            <a:ext cx="7969660" cy="4426177"/>
          </a:xfrm>
          <a:prstGeom prst="rect">
            <a:avLst/>
          </a:prstGeom>
        </p:spPr>
      </p:pic>
      <p:pic>
        <p:nvPicPr>
          <p:cNvPr id="7" name="图片 6">
            <a:extLst>
              <a:ext uri="{FF2B5EF4-FFF2-40B4-BE49-F238E27FC236}">
                <a16:creationId xmlns:a16="http://schemas.microsoft.com/office/drawing/2014/main" id="{6F4B8693-1D77-0417-5391-365C5807D9AA}"/>
              </a:ext>
            </a:extLst>
          </p:cNvPr>
          <p:cNvPicPr>
            <a:picLocks noChangeAspect="1"/>
          </p:cNvPicPr>
          <p:nvPr/>
        </p:nvPicPr>
        <p:blipFill>
          <a:blip r:embed="rId3"/>
          <a:stretch>
            <a:fillRect/>
          </a:stretch>
        </p:blipFill>
        <p:spPr>
          <a:xfrm>
            <a:off x="2076242" y="292212"/>
            <a:ext cx="8039513" cy="520727"/>
          </a:xfrm>
          <a:prstGeom prst="rect">
            <a:avLst/>
          </a:prstGeom>
        </p:spPr>
      </p:pic>
      <p:sp>
        <p:nvSpPr>
          <p:cNvPr id="3" name="矩形 2">
            <a:extLst>
              <a:ext uri="{FF2B5EF4-FFF2-40B4-BE49-F238E27FC236}">
                <a16:creationId xmlns:a16="http://schemas.microsoft.com/office/drawing/2014/main" id="{25604988-E4F3-60BC-A88C-547B3ADB09F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03AAC7C-756B-9B36-3351-968A1BB6A229}"/>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897979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03005-BEEC-6300-F65B-EAB39C1C78D4}"/>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4" name="图片 3">
            <a:extLst>
              <a:ext uri="{FF2B5EF4-FFF2-40B4-BE49-F238E27FC236}">
                <a16:creationId xmlns:a16="http://schemas.microsoft.com/office/drawing/2014/main" id="{75325369-73A4-F4CD-4334-14EAA6A389F6}"/>
              </a:ext>
            </a:extLst>
          </p:cNvPr>
          <p:cNvPicPr>
            <a:picLocks noChangeAspect="1"/>
          </p:cNvPicPr>
          <p:nvPr/>
        </p:nvPicPr>
        <p:blipFill>
          <a:blip r:embed="rId2"/>
          <a:stretch>
            <a:fillRect/>
          </a:stretch>
        </p:blipFill>
        <p:spPr>
          <a:xfrm>
            <a:off x="1098514" y="540873"/>
            <a:ext cx="7322488" cy="3383175"/>
          </a:xfrm>
          <a:prstGeom prst="rect">
            <a:avLst/>
          </a:prstGeom>
        </p:spPr>
      </p:pic>
      <p:sp>
        <p:nvSpPr>
          <p:cNvPr id="5" name="矩形 4">
            <a:extLst>
              <a:ext uri="{FF2B5EF4-FFF2-40B4-BE49-F238E27FC236}">
                <a16:creationId xmlns:a16="http://schemas.microsoft.com/office/drawing/2014/main" id="{36D15C8F-ABB5-6D41-51A2-4648C04653D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15AB6F0-67FC-0187-A615-31A3442014F7}"/>
              </a:ext>
            </a:extLst>
          </p:cNvPr>
          <p:cNvPicPr>
            <a:picLocks noChangeAspect="1"/>
          </p:cNvPicPr>
          <p:nvPr/>
        </p:nvPicPr>
        <p:blipFill>
          <a:blip r:embed="rId3"/>
          <a:stretch>
            <a:fillRect/>
          </a:stretch>
        </p:blipFill>
        <p:spPr>
          <a:xfrm>
            <a:off x="11265327" y="12110"/>
            <a:ext cx="926672" cy="926672"/>
          </a:xfrm>
          <a:prstGeom prst="rect">
            <a:avLst/>
          </a:prstGeom>
        </p:spPr>
      </p:pic>
      <p:sp>
        <p:nvSpPr>
          <p:cNvPr id="8" name="文本框 7">
            <a:extLst>
              <a:ext uri="{FF2B5EF4-FFF2-40B4-BE49-F238E27FC236}">
                <a16:creationId xmlns:a16="http://schemas.microsoft.com/office/drawing/2014/main" id="{BFAE539E-BE46-F2BD-8A65-D84664D0A94F}"/>
              </a:ext>
            </a:extLst>
          </p:cNvPr>
          <p:cNvSpPr txBox="1"/>
          <p:nvPr/>
        </p:nvSpPr>
        <p:spPr>
          <a:xfrm>
            <a:off x="879578" y="4421420"/>
            <a:ext cx="9003208" cy="1499513"/>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sz="1600" dirty="0"/>
              <a:t>这种变换函数是可逆的，这意味着可以从变换后的坐标容易地恢复原始坐标</a:t>
            </a:r>
            <a:endParaRPr lang="en-US" altLang="zh-CN" sz="1600" dirty="0"/>
          </a:p>
          <a:p>
            <a:pPr marL="285750" indent="-285750">
              <a:lnSpc>
                <a:spcPct val="200000"/>
              </a:lnSpc>
              <a:buFont typeface="Wingdings" panose="05000000000000000000" pitchFamily="2" charset="2"/>
              <a:buChar char="Ø"/>
            </a:pPr>
            <a:r>
              <a:rPr lang="zh-CN" altLang="en-US" sz="1600" dirty="0"/>
              <a:t>坐标压缩通过对中心区域的坐标进行放大处理，使得这些区域在计算过程中拥有更细的网格划分，从而提升了渲染的精细度和质量。</a:t>
            </a:r>
          </a:p>
        </p:txBody>
      </p:sp>
    </p:spTree>
    <p:extLst>
      <p:ext uri="{BB962C8B-B14F-4D97-AF65-F5344CB8AC3E}">
        <p14:creationId xmlns:p14="http://schemas.microsoft.com/office/powerpoint/2010/main" val="2263304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96F0F55-2CDD-6302-146C-4928B5F763AB}"/>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3" name="矩形 2">
            <a:extLst>
              <a:ext uri="{FF2B5EF4-FFF2-40B4-BE49-F238E27FC236}">
                <a16:creationId xmlns:a16="http://schemas.microsoft.com/office/drawing/2014/main" id="{9FE6E955-8ECD-9BC1-EEF6-DC005FB515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979BD5D0-D3B1-8FD6-5350-1D8C2F4F00EB}"/>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D60E4D59-A295-5176-7378-4B82B92C20C8}"/>
              </a:ext>
            </a:extLst>
          </p:cNvPr>
          <p:cNvPicPr>
            <a:picLocks noChangeAspect="1"/>
          </p:cNvPicPr>
          <p:nvPr/>
        </p:nvPicPr>
        <p:blipFill>
          <a:blip r:embed="rId3"/>
          <a:stretch>
            <a:fillRect/>
          </a:stretch>
        </p:blipFill>
        <p:spPr>
          <a:xfrm>
            <a:off x="1649468" y="313996"/>
            <a:ext cx="8033163" cy="6407479"/>
          </a:xfrm>
          <a:prstGeom prst="rect">
            <a:avLst/>
          </a:prstGeom>
        </p:spPr>
      </p:pic>
    </p:spTree>
    <p:extLst>
      <p:ext uri="{BB962C8B-B14F-4D97-AF65-F5344CB8AC3E}">
        <p14:creationId xmlns:p14="http://schemas.microsoft.com/office/powerpoint/2010/main" val="808681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91560B3-5C1D-5804-D307-507E0A37F112}"/>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3" name="矩形 2">
            <a:extLst>
              <a:ext uri="{FF2B5EF4-FFF2-40B4-BE49-F238E27FC236}">
                <a16:creationId xmlns:a16="http://schemas.microsoft.com/office/drawing/2014/main" id="{CDBC938F-403B-974A-37EF-EC6A2172E71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630D6A18-6662-A034-6C34-C5A9CF24BEE1}"/>
              </a:ext>
            </a:extLst>
          </p:cNvPr>
          <p:cNvSpPr txBox="1"/>
          <p:nvPr/>
        </p:nvSpPr>
        <p:spPr>
          <a:xfrm>
            <a:off x="782688" y="938654"/>
            <a:ext cx="8724649"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t>DC Spherical Harmonics features: </a:t>
            </a:r>
            <a:r>
              <a:rPr lang="zh-CN" altLang="en-US" dirty="0"/>
              <a:t>这个指球谐函数阶层等于</a:t>
            </a:r>
            <a:r>
              <a:rPr lang="en-US" altLang="zh-CN" dirty="0"/>
              <a:t>0</a:t>
            </a:r>
            <a:r>
              <a:rPr lang="zh-CN" altLang="en-US" dirty="0"/>
              <a:t>的系数（</a:t>
            </a:r>
            <a:r>
              <a:rPr lang="en-US" altLang="zh-CN" dirty="0"/>
              <a:t>RGB values</a:t>
            </a:r>
            <a:r>
              <a:rPr lang="zh-CN" altLang="en-US" dirty="0"/>
              <a:t>）</a:t>
            </a:r>
            <a:endParaRPr lang="en-US" altLang="zh-CN" dirty="0"/>
          </a:p>
          <a:p>
            <a:pPr marL="285750" indent="-285750">
              <a:lnSpc>
                <a:spcPct val="150000"/>
              </a:lnSpc>
              <a:buFont typeface="Arial" panose="020B0604020202020204" pitchFamily="34" charset="0"/>
              <a:buChar char="•"/>
            </a:pPr>
            <a:r>
              <a:rPr lang="en-US" altLang="zh-CN" dirty="0"/>
              <a:t>non-DC Spherical Harmonics features:</a:t>
            </a:r>
            <a:r>
              <a:rPr lang="zh-CN" altLang="en-US" dirty="0"/>
              <a:t> 这个指球谐函数阶层大于</a:t>
            </a:r>
            <a:r>
              <a:rPr lang="en-US" altLang="zh-CN" dirty="0"/>
              <a:t>0</a:t>
            </a:r>
            <a:r>
              <a:rPr lang="zh-CN" altLang="en-US" dirty="0"/>
              <a:t>的系数</a:t>
            </a:r>
            <a:endParaRPr lang="en-US" altLang="zh-CN" dirty="0"/>
          </a:p>
          <a:p>
            <a:pPr marL="285750" indent="-285750">
              <a:lnSpc>
                <a:spcPct val="150000"/>
              </a:lnSpc>
              <a:buFont typeface="Arial" panose="020B0604020202020204" pitchFamily="34" charset="0"/>
              <a:buChar char="•"/>
            </a:pPr>
            <a:r>
              <a:rPr lang="zh-CN" altLang="en-US" dirty="0"/>
              <a:t>每一阶是</a:t>
            </a:r>
            <a:r>
              <a:rPr lang="en-US" altLang="zh-CN" dirty="0"/>
              <a:t>2*l + 1</a:t>
            </a:r>
            <a:r>
              <a:rPr lang="zh-CN" altLang="en-US" dirty="0"/>
              <a:t>个系数</a:t>
            </a:r>
            <a:endParaRPr lang="en-US" altLang="zh-CN" dirty="0"/>
          </a:p>
          <a:p>
            <a:pPr marL="285750" indent="-285750">
              <a:lnSpc>
                <a:spcPct val="150000"/>
              </a:lnSpc>
              <a:buFont typeface="Arial" panose="020B0604020202020204" pitchFamily="34" charset="0"/>
              <a:buChar char="•"/>
            </a:pPr>
            <a:r>
              <a:rPr lang="en-US" altLang="zh-CN" dirty="0"/>
              <a:t> compress the RGB grid with lossy JPEG XL, as an 8-Bit image with a quality level of 100. All other attributes are stored as lossless JPEG XL </a:t>
            </a:r>
            <a:endParaRPr lang="zh-CN" altLang="en-US" dirty="0"/>
          </a:p>
        </p:txBody>
      </p:sp>
      <p:pic>
        <p:nvPicPr>
          <p:cNvPr id="7" name="图片 6">
            <a:extLst>
              <a:ext uri="{FF2B5EF4-FFF2-40B4-BE49-F238E27FC236}">
                <a16:creationId xmlns:a16="http://schemas.microsoft.com/office/drawing/2014/main" id="{7C90881F-0CDA-3FF7-1421-FEC5DC70ECBE}"/>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639321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4972BF-FC6D-A7F6-6476-735AF669A109}"/>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pic>
        <p:nvPicPr>
          <p:cNvPr id="4" name="图片 3">
            <a:extLst>
              <a:ext uri="{FF2B5EF4-FFF2-40B4-BE49-F238E27FC236}">
                <a16:creationId xmlns:a16="http://schemas.microsoft.com/office/drawing/2014/main" id="{4B70B65A-C9E1-F8D8-5E60-586962FEEFFF}"/>
              </a:ext>
            </a:extLst>
          </p:cNvPr>
          <p:cNvPicPr>
            <a:picLocks noChangeAspect="1"/>
          </p:cNvPicPr>
          <p:nvPr/>
        </p:nvPicPr>
        <p:blipFill>
          <a:blip r:embed="rId2"/>
          <a:stretch>
            <a:fillRect/>
          </a:stretch>
        </p:blipFill>
        <p:spPr>
          <a:xfrm>
            <a:off x="1072825" y="1480371"/>
            <a:ext cx="10179573" cy="3206915"/>
          </a:xfrm>
          <a:prstGeom prst="rect">
            <a:avLst/>
          </a:prstGeom>
        </p:spPr>
      </p:pic>
      <p:sp>
        <p:nvSpPr>
          <p:cNvPr id="5" name="矩形 4">
            <a:extLst>
              <a:ext uri="{FF2B5EF4-FFF2-40B4-BE49-F238E27FC236}">
                <a16:creationId xmlns:a16="http://schemas.microsoft.com/office/drawing/2014/main" id="{1669DB82-ADC7-E74F-D4BF-4F41E9DEDE8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BA2EF6A2-BB3B-6389-BADE-06E115B9D641}"/>
              </a:ext>
            </a:extLst>
          </p:cNvPr>
          <p:cNvPicPr>
            <a:picLocks noChangeAspect="1"/>
          </p:cNvPicPr>
          <p:nvPr/>
        </p:nvPicPr>
        <p:blipFill>
          <a:blip r:embed="rId3"/>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15AA7A7F-5A8F-7E2C-2580-113E6631F16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p>
        </p:txBody>
      </p:sp>
      <p:sp>
        <p:nvSpPr>
          <p:cNvPr id="9" name="文本框 8">
            <a:extLst>
              <a:ext uri="{FF2B5EF4-FFF2-40B4-BE49-F238E27FC236}">
                <a16:creationId xmlns:a16="http://schemas.microsoft.com/office/drawing/2014/main" id="{FBBF60C7-E3DD-DBFA-E2E3-834F1BE79DAA}"/>
              </a:ext>
            </a:extLst>
          </p:cNvPr>
          <p:cNvSpPr txBox="1"/>
          <p:nvPr/>
        </p:nvSpPr>
        <p:spPr>
          <a:xfrm>
            <a:off x="1072825" y="1111039"/>
            <a:ext cx="6094990" cy="369332"/>
          </a:xfrm>
          <a:prstGeom prst="rect">
            <a:avLst/>
          </a:prstGeom>
          <a:noFill/>
        </p:spPr>
        <p:txBody>
          <a:bodyPr wrap="square">
            <a:spAutoFit/>
          </a:bodyPr>
          <a:lstStyle/>
          <a:p>
            <a:r>
              <a:rPr lang="en-US" altLang="zh-CN" b="1" dirty="0"/>
              <a:t>2404.09458</a:t>
            </a:r>
            <a:endParaRPr lang="zh-CN" altLang="en-US" b="1" dirty="0"/>
          </a:p>
        </p:txBody>
      </p:sp>
      <p:pic>
        <p:nvPicPr>
          <p:cNvPr id="10" name="图片 9">
            <a:extLst>
              <a:ext uri="{FF2B5EF4-FFF2-40B4-BE49-F238E27FC236}">
                <a16:creationId xmlns:a16="http://schemas.microsoft.com/office/drawing/2014/main" id="{0B567AC3-DF72-0EA3-6628-6DD3A98E9EF1}"/>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8839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159C2C-BA72-5377-8FE8-8EC24949AAE8}"/>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pic>
        <p:nvPicPr>
          <p:cNvPr id="4" name="图片 3">
            <a:extLst>
              <a:ext uri="{FF2B5EF4-FFF2-40B4-BE49-F238E27FC236}">
                <a16:creationId xmlns:a16="http://schemas.microsoft.com/office/drawing/2014/main" id="{12F306CA-ED8F-FD1A-4A3D-3F7A266A6C66}"/>
              </a:ext>
            </a:extLst>
          </p:cNvPr>
          <p:cNvPicPr>
            <a:picLocks noChangeAspect="1"/>
          </p:cNvPicPr>
          <p:nvPr/>
        </p:nvPicPr>
        <p:blipFill>
          <a:blip r:embed="rId2"/>
          <a:stretch>
            <a:fillRect/>
          </a:stretch>
        </p:blipFill>
        <p:spPr>
          <a:xfrm>
            <a:off x="619591" y="619568"/>
            <a:ext cx="4516547" cy="2262911"/>
          </a:xfrm>
          <a:prstGeom prst="rect">
            <a:avLst/>
          </a:prstGeom>
        </p:spPr>
      </p:pic>
      <p:sp>
        <p:nvSpPr>
          <p:cNvPr id="5" name="矩形 4">
            <a:extLst>
              <a:ext uri="{FF2B5EF4-FFF2-40B4-BE49-F238E27FC236}">
                <a16:creationId xmlns:a16="http://schemas.microsoft.com/office/drawing/2014/main" id="{E1981F6C-BB55-0C0E-9305-058819B7ED5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7F4102E9-32EE-F8BE-D1E5-8A583B479977}"/>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35C5301A-2010-5A8E-8CD4-E1E53BDF1B7A}"/>
              </a:ext>
            </a:extLst>
          </p:cNvPr>
          <p:cNvPicPr>
            <a:picLocks noChangeAspect="1"/>
          </p:cNvPicPr>
          <p:nvPr/>
        </p:nvPicPr>
        <p:blipFill>
          <a:blip r:embed="rId4"/>
          <a:stretch>
            <a:fillRect/>
          </a:stretch>
        </p:blipFill>
        <p:spPr>
          <a:xfrm>
            <a:off x="269003" y="85265"/>
            <a:ext cx="2056359" cy="390181"/>
          </a:xfrm>
          <a:prstGeom prst="rect">
            <a:avLst/>
          </a:prstGeom>
        </p:spPr>
      </p:pic>
      <p:pic>
        <p:nvPicPr>
          <p:cNvPr id="8" name="图片 7">
            <a:extLst>
              <a:ext uri="{FF2B5EF4-FFF2-40B4-BE49-F238E27FC236}">
                <a16:creationId xmlns:a16="http://schemas.microsoft.com/office/drawing/2014/main" id="{993953F2-23C1-50B4-0DDE-F3A9F1910B50}"/>
              </a:ext>
            </a:extLst>
          </p:cNvPr>
          <p:cNvPicPr>
            <a:picLocks noChangeAspect="1"/>
          </p:cNvPicPr>
          <p:nvPr/>
        </p:nvPicPr>
        <p:blipFill>
          <a:blip r:embed="rId5"/>
          <a:stretch>
            <a:fillRect/>
          </a:stretch>
        </p:blipFill>
        <p:spPr>
          <a:xfrm>
            <a:off x="672988" y="3294165"/>
            <a:ext cx="6376969" cy="3188484"/>
          </a:xfrm>
          <a:prstGeom prst="rect">
            <a:avLst/>
          </a:prstGeom>
        </p:spPr>
      </p:pic>
      <p:sp>
        <p:nvSpPr>
          <p:cNvPr id="9" name="文本框 8">
            <a:extLst>
              <a:ext uri="{FF2B5EF4-FFF2-40B4-BE49-F238E27FC236}">
                <a16:creationId xmlns:a16="http://schemas.microsoft.com/office/drawing/2014/main" id="{F529EF6F-540D-928D-3AD6-E3065867FCBE}"/>
              </a:ext>
            </a:extLst>
          </p:cNvPr>
          <p:cNvSpPr txBox="1"/>
          <p:nvPr/>
        </p:nvSpPr>
        <p:spPr>
          <a:xfrm>
            <a:off x="7854151" y="4353996"/>
            <a:ext cx="3015704" cy="879087"/>
          </a:xfrm>
          <a:prstGeom prst="rect">
            <a:avLst/>
          </a:prstGeom>
          <a:noFill/>
        </p:spPr>
        <p:txBody>
          <a:bodyPr wrap="square" rtlCol="0">
            <a:spAutoFit/>
          </a:bodyPr>
          <a:lstStyle/>
          <a:p>
            <a:pPr marL="342900" indent="-342900">
              <a:lnSpc>
                <a:spcPct val="150000"/>
              </a:lnSpc>
              <a:buAutoNum type="arabicPeriod"/>
            </a:pPr>
            <a:r>
              <a:rPr lang="zh-CN" altLang="en-US" dirty="0"/>
              <a:t>计算平均值，移动中心</a:t>
            </a:r>
            <a:endParaRPr lang="en-US" altLang="zh-CN" dirty="0"/>
          </a:p>
          <a:p>
            <a:pPr marL="342900" indent="-342900">
              <a:lnSpc>
                <a:spcPct val="150000"/>
              </a:lnSpc>
              <a:buAutoNum type="arabicPeriod"/>
            </a:pPr>
            <a:r>
              <a:rPr lang="zh-CN" altLang="en-US" dirty="0"/>
              <a:t>计算距离，分配点</a:t>
            </a:r>
            <a:r>
              <a:rPr lang="en-US" altLang="zh-CN" dirty="0"/>
              <a:t> </a:t>
            </a:r>
            <a:endParaRPr lang="zh-CN" altLang="en-US" dirty="0"/>
          </a:p>
        </p:txBody>
      </p:sp>
      <p:pic>
        <p:nvPicPr>
          <p:cNvPr id="11" name="图片 10">
            <a:extLst>
              <a:ext uri="{FF2B5EF4-FFF2-40B4-BE49-F238E27FC236}">
                <a16:creationId xmlns:a16="http://schemas.microsoft.com/office/drawing/2014/main" id="{F7F82E18-C4C9-E25A-9518-35FE7F919999}"/>
              </a:ext>
            </a:extLst>
          </p:cNvPr>
          <p:cNvPicPr>
            <a:picLocks noChangeAspect="1"/>
          </p:cNvPicPr>
          <p:nvPr/>
        </p:nvPicPr>
        <p:blipFill>
          <a:blip r:embed="rId6"/>
          <a:stretch>
            <a:fillRect/>
          </a:stretch>
        </p:blipFill>
        <p:spPr>
          <a:xfrm>
            <a:off x="7502393" y="6080821"/>
            <a:ext cx="4227883" cy="245723"/>
          </a:xfrm>
          <a:prstGeom prst="rect">
            <a:avLst/>
          </a:prstGeom>
        </p:spPr>
      </p:pic>
      <p:pic>
        <p:nvPicPr>
          <p:cNvPr id="12" name="图片 11">
            <a:extLst>
              <a:ext uri="{FF2B5EF4-FFF2-40B4-BE49-F238E27FC236}">
                <a16:creationId xmlns:a16="http://schemas.microsoft.com/office/drawing/2014/main" id="{A7F8BA25-6C41-4130-C743-A2462F5402B4}"/>
              </a:ext>
            </a:extLst>
          </p:cNvPr>
          <p:cNvPicPr>
            <a:picLocks noChangeAspect="1"/>
          </p:cNvPicPr>
          <p:nvPr/>
        </p:nvPicPr>
        <p:blipFill>
          <a:blip r:embed="rId7"/>
          <a:stretch>
            <a:fillRect/>
          </a:stretch>
        </p:blipFill>
        <p:spPr>
          <a:xfrm>
            <a:off x="310334" y="619568"/>
            <a:ext cx="219475" cy="219475"/>
          </a:xfrm>
          <a:prstGeom prst="rect">
            <a:avLst/>
          </a:prstGeom>
        </p:spPr>
      </p:pic>
      <p:sp>
        <p:nvSpPr>
          <p:cNvPr id="3" name="文本框 2">
            <a:extLst>
              <a:ext uri="{FF2B5EF4-FFF2-40B4-BE49-F238E27FC236}">
                <a16:creationId xmlns:a16="http://schemas.microsoft.com/office/drawing/2014/main" id="{CAF91B03-2A26-C37B-9548-18ED5BD107DA}"/>
              </a:ext>
            </a:extLst>
          </p:cNvPr>
          <p:cNvSpPr txBox="1"/>
          <p:nvPr/>
        </p:nvSpPr>
        <p:spPr>
          <a:xfrm>
            <a:off x="6552191" y="938782"/>
            <a:ext cx="4317664" cy="369332"/>
          </a:xfrm>
          <a:prstGeom prst="rect">
            <a:avLst/>
          </a:prstGeom>
          <a:noFill/>
        </p:spPr>
        <p:txBody>
          <a:bodyPr wrap="square" rtlCol="0">
            <a:spAutoFit/>
          </a:bodyPr>
          <a:lstStyle/>
          <a:p>
            <a:r>
              <a:rPr lang="zh-CN" altLang="en-US" dirty="0"/>
              <a:t>差不多的方向角和仰角聚成一类颜色</a:t>
            </a:r>
          </a:p>
        </p:txBody>
      </p:sp>
    </p:spTree>
    <p:extLst>
      <p:ext uri="{BB962C8B-B14F-4D97-AF65-F5344CB8AC3E}">
        <p14:creationId xmlns:p14="http://schemas.microsoft.com/office/powerpoint/2010/main" val="224228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AF2FFA-44B7-BD4F-897F-7A141F0917C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3" name="矩形 2">
            <a:extLst>
              <a:ext uri="{FF2B5EF4-FFF2-40B4-BE49-F238E27FC236}">
                <a16:creationId xmlns:a16="http://schemas.microsoft.com/office/drawing/2014/main" id="{43462F03-E06F-B7EF-C20E-B5253A55712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2FDC9AC-5F12-21EA-E4AF-047B0F1B31A0}"/>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6127AC87-97F9-1F9D-AF2A-74B63524646D}"/>
              </a:ext>
            </a:extLst>
          </p:cNvPr>
          <p:cNvPicPr>
            <a:picLocks noChangeAspect="1"/>
          </p:cNvPicPr>
          <p:nvPr/>
        </p:nvPicPr>
        <p:blipFill>
          <a:blip r:embed="rId3"/>
          <a:stretch>
            <a:fillRect/>
          </a:stretch>
        </p:blipFill>
        <p:spPr>
          <a:xfrm>
            <a:off x="1608041" y="845034"/>
            <a:ext cx="8269797" cy="4482694"/>
          </a:xfrm>
          <a:prstGeom prst="rect">
            <a:avLst/>
          </a:prstGeom>
        </p:spPr>
      </p:pic>
      <p:pic>
        <p:nvPicPr>
          <p:cNvPr id="5" name="图片 4">
            <a:extLst>
              <a:ext uri="{FF2B5EF4-FFF2-40B4-BE49-F238E27FC236}">
                <a16:creationId xmlns:a16="http://schemas.microsoft.com/office/drawing/2014/main" id="{0BF995F8-D8EB-1B2A-44A8-BC96F728D833}"/>
              </a:ext>
            </a:extLst>
          </p:cNvPr>
          <p:cNvPicPr>
            <a:picLocks noChangeAspect="1"/>
          </p:cNvPicPr>
          <p:nvPr/>
        </p:nvPicPr>
        <p:blipFill>
          <a:blip r:embed="rId4"/>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28161193-04BF-3BC6-E080-2F03566A29A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spTree>
    <p:extLst>
      <p:ext uri="{BB962C8B-B14F-4D97-AF65-F5344CB8AC3E}">
        <p14:creationId xmlns:p14="http://schemas.microsoft.com/office/powerpoint/2010/main" val="990949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82CD34-0514-1D94-9BB7-A0B87B27BBEB}"/>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pic>
        <p:nvPicPr>
          <p:cNvPr id="3" name="图片 2">
            <a:extLst>
              <a:ext uri="{FF2B5EF4-FFF2-40B4-BE49-F238E27FC236}">
                <a16:creationId xmlns:a16="http://schemas.microsoft.com/office/drawing/2014/main" id="{43FC0A36-848F-403C-4BE5-807E36AD7209}"/>
              </a:ext>
            </a:extLst>
          </p:cNvPr>
          <p:cNvPicPr>
            <a:picLocks noChangeAspect="1"/>
          </p:cNvPicPr>
          <p:nvPr/>
        </p:nvPicPr>
        <p:blipFill>
          <a:blip r:embed="rId2"/>
          <a:stretch>
            <a:fillRect/>
          </a:stretch>
        </p:blipFill>
        <p:spPr>
          <a:xfrm>
            <a:off x="11265327" y="12110"/>
            <a:ext cx="926672" cy="926672"/>
          </a:xfrm>
          <a:prstGeom prst="rect">
            <a:avLst/>
          </a:prstGeom>
        </p:spPr>
      </p:pic>
      <p:sp>
        <p:nvSpPr>
          <p:cNvPr id="4" name="矩形 3">
            <a:extLst>
              <a:ext uri="{FF2B5EF4-FFF2-40B4-BE49-F238E27FC236}">
                <a16:creationId xmlns:a16="http://schemas.microsoft.com/office/drawing/2014/main" id="{28D06634-E536-5AE8-C08E-2F042EB08AA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7A3CE0FA-837C-272E-914C-06B562B13437}"/>
              </a:ext>
            </a:extLst>
          </p:cNvPr>
          <p:cNvPicPr>
            <a:picLocks noChangeAspect="1"/>
          </p:cNvPicPr>
          <p:nvPr/>
        </p:nvPicPr>
        <p:blipFill>
          <a:blip r:embed="rId3"/>
          <a:stretch>
            <a:fillRect/>
          </a:stretch>
        </p:blipFill>
        <p:spPr>
          <a:xfrm>
            <a:off x="538207" y="715860"/>
            <a:ext cx="3759483" cy="5962867"/>
          </a:xfrm>
          <a:prstGeom prst="rect">
            <a:avLst/>
          </a:prstGeom>
        </p:spPr>
      </p:pic>
      <p:pic>
        <p:nvPicPr>
          <p:cNvPr id="8" name="图片 7">
            <a:extLst>
              <a:ext uri="{FF2B5EF4-FFF2-40B4-BE49-F238E27FC236}">
                <a16:creationId xmlns:a16="http://schemas.microsoft.com/office/drawing/2014/main" id="{94E900F9-03FF-E036-19DC-3B5918647ABF}"/>
              </a:ext>
            </a:extLst>
          </p:cNvPr>
          <p:cNvPicPr>
            <a:picLocks noChangeAspect="1"/>
          </p:cNvPicPr>
          <p:nvPr/>
        </p:nvPicPr>
        <p:blipFill>
          <a:blip r:embed="rId4"/>
          <a:stretch>
            <a:fillRect/>
          </a:stretch>
        </p:blipFill>
        <p:spPr>
          <a:xfrm>
            <a:off x="492260" y="179273"/>
            <a:ext cx="1875491" cy="317391"/>
          </a:xfrm>
          <a:prstGeom prst="rect">
            <a:avLst/>
          </a:prstGeom>
        </p:spPr>
      </p:pic>
      <p:sp>
        <p:nvSpPr>
          <p:cNvPr id="9" name="文本框 8">
            <a:extLst>
              <a:ext uri="{FF2B5EF4-FFF2-40B4-BE49-F238E27FC236}">
                <a16:creationId xmlns:a16="http://schemas.microsoft.com/office/drawing/2014/main" id="{6172D0C4-FB59-8E94-347B-681B96BCF867}"/>
              </a:ext>
            </a:extLst>
          </p:cNvPr>
          <p:cNvSpPr txBox="1"/>
          <p:nvPr/>
        </p:nvSpPr>
        <p:spPr>
          <a:xfrm>
            <a:off x="5296699" y="516688"/>
            <a:ext cx="5195225" cy="4582216"/>
          </a:xfrm>
          <a:prstGeom prst="rect">
            <a:avLst/>
          </a:prstGeom>
          <a:noFill/>
        </p:spPr>
        <p:txBody>
          <a:bodyPr wrap="square" rtlCol="0">
            <a:spAutoFit/>
          </a:bodyPr>
          <a:lstStyle/>
          <a:p>
            <a:pPr>
              <a:lnSpc>
                <a:spcPct val="150000"/>
              </a:lnSpc>
            </a:pPr>
            <a:r>
              <a:rPr lang="en-US" altLang="zh-CN" sz="1400" dirty="0"/>
              <a:t>1.K-means </a:t>
            </a:r>
            <a:r>
              <a:rPr lang="zh-CN" altLang="en-US" sz="1400" dirty="0"/>
              <a:t>压缩</a:t>
            </a:r>
            <a:r>
              <a:rPr lang="en-US" altLang="zh-CN" sz="1400" dirty="0"/>
              <a:t>3dgs</a:t>
            </a:r>
            <a:r>
              <a:rPr lang="zh-CN" altLang="en-US" sz="1400" dirty="0"/>
              <a:t>属性</a:t>
            </a:r>
            <a:endParaRPr lang="en-US" altLang="zh-CN" sz="1400" dirty="0"/>
          </a:p>
          <a:p>
            <a:pPr>
              <a:lnSpc>
                <a:spcPct val="150000"/>
              </a:lnSpc>
            </a:pPr>
            <a:r>
              <a:rPr lang="en-US" altLang="zh-CN" sz="1400" dirty="0"/>
              <a:t>2.</a:t>
            </a:r>
            <a:r>
              <a:rPr lang="zh-CN" altLang="en-US" sz="1400" dirty="0"/>
              <a:t>敏感度感知</a:t>
            </a:r>
            <a:r>
              <a:rPr lang="en-US" altLang="zh-CN" sz="1400" dirty="0"/>
              <a:t>K-means </a:t>
            </a:r>
            <a:r>
              <a:rPr lang="zh-CN" altLang="en-US" sz="1400" dirty="0"/>
              <a:t>压缩和熵编码减少码字</a:t>
            </a:r>
            <a:endParaRPr lang="en-US" altLang="zh-CN" sz="1400" dirty="0"/>
          </a:p>
          <a:p>
            <a:pPr>
              <a:lnSpc>
                <a:spcPct val="150000"/>
              </a:lnSpc>
            </a:pPr>
            <a:r>
              <a:rPr lang="en-US" altLang="zh-CN" sz="1400" dirty="0"/>
              <a:t>3.</a:t>
            </a:r>
            <a:r>
              <a:rPr lang="zh-CN" altLang="en-US" sz="1400" dirty="0"/>
              <a:t>可学习的</a:t>
            </a:r>
            <a:r>
              <a:rPr lang="zh-CN" altLang="en-US" sz="1400" dirty="0">
                <a:solidFill>
                  <a:srgbClr val="FF0000"/>
                </a:solidFill>
              </a:rPr>
              <a:t>掩码</a:t>
            </a:r>
            <a:r>
              <a:rPr lang="zh-CN" altLang="en-US" sz="1400" dirty="0"/>
              <a:t>，通过消除不必要的</a:t>
            </a:r>
            <a:r>
              <a:rPr lang="en-US" altLang="zh-CN" sz="1400" dirty="0"/>
              <a:t>3D</a:t>
            </a:r>
            <a:r>
              <a:rPr lang="zh-CN" altLang="en-US" sz="1400" dirty="0"/>
              <a:t>高斯来减少其数量，并引入了基于网格的神经场以紧凑地模拟</a:t>
            </a:r>
            <a:r>
              <a:rPr lang="en-US" altLang="zh-CN" sz="1400" dirty="0"/>
              <a:t>3D</a:t>
            </a:r>
            <a:r>
              <a:rPr lang="zh-CN" altLang="en-US" sz="1400" dirty="0"/>
              <a:t>高斯的外观属性。</a:t>
            </a:r>
            <a:endParaRPr lang="en-US" altLang="zh-CN" sz="1400" dirty="0"/>
          </a:p>
          <a:p>
            <a:pPr>
              <a:lnSpc>
                <a:spcPct val="150000"/>
              </a:lnSpc>
            </a:pPr>
            <a:r>
              <a:rPr lang="en-US" altLang="zh-CN" sz="1400" dirty="0"/>
              <a:t>4. </a:t>
            </a:r>
            <a:r>
              <a:rPr lang="en-US" altLang="zh-CN" sz="1400" dirty="0" err="1">
                <a:solidFill>
                  <a:srgbClr val="FF0000"/>
                </a:solidFill>
              </a:rPr>
              <a:t>LightGaussian</a:t>
            </a:r>
            <a:endParaRPr lang="en-US" altLang="zh-CN" sz="1400" dirty="0">
              <a:solidFill>
                <a:srgbClr val="FF0000"/>
              </a:solidFill>
            </a:endParaRPr>
          </a:p>
          <a:p>
            <a:pPr>
              <a:lnSpc>
                <a:spcPct val="150000"/>
              </a:lnSpc>
            </a:pPr>
            <a:endParaRPr lang="en-US" altLang="zh-CN" sz="1400" dirty="0"/>
          </a:p>
          <a:p>
            <a:pPr>
              <a:lnSpc>
                <a:spcPct val="150000"/>
              </a:lnSpc>
            </a:pPr>
            <a:r>
              <a:rPr lang="zh-CN" altLang="en-US" sz="1400" dirty="0"/>
              <a:t>这些没解决减少重复或无关紧要的信息</a:t>
            </a:r>
          </a:p>
          <a:p>
            <a:pPr>
              <a:lnSpc>
                <a:spcPct val="150000"/>
              </a:lnSpc>
            </a:pPr>
            <a:r>
              <a:rPr lang="zh-CN" altLang="en-US" sz="1400" b="1" dirty="0"/>
              <a:t>缺乏全局优化：</a:t>
            </a:r>
            <a:r>
              <a:rPr lang="zh-CN" altLang="en-US" sz="1400" dirty="0"/>
              <a:t>独立处理每个</a:t>
            </a:r>
            <a:r>
              <a:rPr lang="en-US" altLang="zh-CN" sz="1400" dirty="0"/>
              <a:t>3D</a:t>
            </a:r>
            <a:r>
              <a:rPr lang="zh-CN" altLang="en-US" sz="1400" dirty="0"/>
              <a:t>高斯意味着这些方法没有考虑到</a:t>
            </a:r>
            <a:r>
              <a:rPr lang="en-US" altLang="zh-CN" sz="1400" dirty="0"/>
              <a:t>3D</a:t>
            </a:r>
            <a:r>
              <a:rPr lang="zh-CN" altLang="en-US" sz="1400" dirty="0"/>
              <a:t>高斯之间的相互关系和依赖性。每个高斯被单独压缩和优化，而没有利用可能存在的全局数据冗余，这可能会导致整个场景中存在重复或过度类似的数据表示。</a:t>
            </a:r>
            <a:endParaRPr lang="en-US" altLang="zh-CN" sz="1400" dirty="0"/>
          </a:p>
          <a:p>
            <a:pPr>
              <a:lnSpc>
                <a:spcPct val="150000"/>
              </a:lnSpc>
            </a:pPr>
            <a:r>
              <a:rPr lang="zh-CN" altLang="en-US" sz="1400" b="1" dirty="0"/>
              <a:t>冗余编码：</a:t>
            </a:r>
            <a:r>
              <a:rPr lang="zh-CN" altLang="en-US" sz="1400" dirty="0"/>
              <a:t>由于每个高斯独立被处理，每个模型元素都需要单独编码所有属性（如位置、大小、颜色等）。这种方法不允许跨高斯共享或编码共有或相似的属性，从而导致数据的重复编码。</a:t>
            </a:r>
            <a:endParaRPr lang="en-US" altLang="zh-CN" sz="1400" dirty="0"/>
          </a:p>
        </p:txBody>
      </p:sp>
    </p:spTree>
    <p:extLst>
      <p:ext uri="{BB962C8B-B14F-4D97-AF65-F5344CB8AC3E}">
        <p14:creationId xmlns:p14="http://schemas.microsoft.com/office/powerpoint/2010/main" val="3169117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B3E5F3-F139-3CA7-2F75-0AB0B32D806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pic>
        <p:nvPicPr>
          <p:cNvPr id="4" name="图片 3">
            <a:extLst>
              <a:ext uri="{FF2B5EF4-FFF2-40B4-BE49-F238E27FC236}">
                <a16:creationId xmlns:a16="http://schemas.microsoft.com/office/drawing/2014/main" id="{2987D9D5-D2EA-1583-9CE1-6640EF5D1C20}"/>
              </a:ext>
            </a:extLst>
          </p:cNvPr>
          <p:cNvPicPr>
            <a:picLocks noChangeAspect="1"/>
          </p:cNvPicPr>
          <p:nvPr/>
        </p:nvPicPr>
        <p:blipFill>
          <a:blip r:embed="rId2"/>
          <a:stretch>
            <a:fillRect/>
          </a:stretch>
        </p:blipFill>
        <p:spPr>
          <a:xfrm>
            <a:off x="320784" y="128580"/>
            <a:ext cx="3721862" cy="1620403"/>
          </a:xfrm>
          <a:prstGeom prst="rect">
            <a:avLst/>
          </a:prstGeom>
        </p:spPr>
      </p:pic>
      <p:sp>
        <p:nvSpPr>
          <p:cNvPr id="5" name="矩形 4">
            <a:extLst>
              <a:ext uri="{FF2B5EF4-FFF2-40B4-BE49-F238E27FC236}">
                <a16:creationId xmlns:a16="http://schemas.microsoft.com/office/drawing/2014/main" id="{21B3509F-AB3E-88C7-1CA2-7F2B9763105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B231184-7102-C38D-8BA0-C0F1DED96029}"/>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10" name="图片 9">
            <a:extLst>
              <a:ext uri="{FF2B5EF4-FFF2-40B4-BE49-F238E27FC236}">
                <a16:creationId xmlns:a16="http://schemas.microsoft.com/office/drawing/2014/main" id="{ED3194E6-A129-EABC-C034-072C03F0AF3B}"/>
              </a:ext>
            </a:extLst>
          </p:cNvPr>
          <p:cNvPicPr>
            <a:picLocks noChangeAspect="1"/>
          </p:cNvPicPr>
          <p:nvPr/>
        </p:nvPicPr>
        <p:blipFill>
          <a:blip r:embed="rId4"/>
          <a:stretch>
            <a:fillRect/>
          </a:stretch>
        </p:blipFill>
        <p:spPr>
          <a:xfrm>
            <a:off x="320784" y="1748983"/>
            <a:ext cx="3716078" cy="1884394"/>
          </a:xfrm>
          <a:prstGeom prst="rect">
            <a:avLst/>
          </a:prstGeom>
        </p:spPr>
      </p:pic>
      <p:pic>
        <p:nvPicPr>
          <p:cNvPr id="12" name="图片 11">
            <a:extLst>
              <a:ext uri="{FF2B5EF4-FFF2-40B4-BE49-F238E27FC236}">
                <a16:creationId xmlns:a16="http://schemas.microsoft.com/office/drawing/2014/main" id="{2BA2728A-0F67-86B8-69E3-C618C53CFC1E}"/>
              </a:ext>
            </a:extLst>
          </p:cNvPr>
          <p:cNvPicPr>
            <a:picLocks noChangeAspect="1"/>
          </p:cNvPicPr>
          <p:nvPr/>
        </p:nvPicPr>
        <p:blipFill>
          <a:blip r:embed="rId5"/>
          <a:stretch>
            <a:fillRect/>
          </a:stretch>
        </p:blipFill>
        <p:spPr>
          <a:xfrm>
            <a:off x="4434667" y="416634"/>
            <a:ext cx="3613336" cy="4292821"/>
          </a:xfrm>
          <a:prstGeom prst="rect">
            <a:avLst/>
          </a:prstGeom>
        </p:spPr>
      </p:pic>
      <p:sp>
        <p:nvSpPr>
          <p:cNvPr id="7" name="文本框 6">
            <a:extLst>
              <a:ext uri="{FF2B5EF4-FFF2-40B4-BE49-F238E27FC236}">
                <a16:creationId xmlns:a16="http://schemas.microsoft.com/office/drawing/2014/main" id="{DCEDE46C-305E-DDAB-C276-18093D35D373}"/>
              </a:ext>
            </a:extLst>
          </p:cNvPr>
          <p:cNvSpPr txBox="1"/>
          <p:nvPr/>
        </p:nvSpPr>
        <p:spPr>
          <a:xfrm>
            <a:off x="823997" y="4999359"/>
            <a:ext cx="10033745" cy="369332"/>
          </a:xfrm>
          <a:prstGeom prst="rect">
            <a:avLst/>
          </a:prstGeom>
          <a:noFill/>
        </p:spPr>
        <p:txBody>
          <a:bodyPr wrap="square">
            <a:spAutoFit/>
          </a:bodyPr>
          <a:lstStyle/>
          <a:p>
            <a:r>
              <a:rPr lang="en-US" altLang="zh-CN" b="1" dirty="0"/>
              <a:t>pre-diction</a:t>
            </a:r>
            <a:r>
              <a:rPr lang="en-US" altLang="zh-CN" dirty="0"/>
              <a:t> and </a:t>
            </a:r>
            <a:r>
              <a:rPr lang="en-US" altLang="zh-CN" b="1" dirty="0"/>
              <a:t>rate-distortion</a:t>
            </a:r>
            <a:r>
              <a:rPr lang="en-US" altLang="zh-CN" dirty="0"/>
              <a:t> optimization to effectively eliminate redundancies within our primitives.</a:t>
            </a:r>
            <a:endParaRPr lang="zh-CN" altLang="en-US" dirty="0"/>
          </a:p>
        </p:txBody>
      </p:sp>
    </p:spTree>
    <p:extLst>
      <p:ext uri="{BB962C8B-B14F-4D97-AF65-F5344CB8AC3E}">
        <p14:creationId xmlns:p14="http://schemas.microsoft.com/office/powerpoint/2010/main" val="449323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1FB46E-4A89-5051-1368-6D821FA2CB8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pic>
        <p:nvPicPr>
          <p:cNvPr id="4" name="图片 3">
            <a:extLst>
              <a:ext uri="{FF2B5EF4-FFF2-40B4-BE49-F238E27FC236}">
                <a16:creationId xmlns:a16="http://schemas.microsoft.com/office/drawing/2014/main" id="{695F252E-24B8-416C-B24C-6A0A88D3C874}"/>
              </a:ext>
            </a:extLst>
          </p:cNvPr>
          <p:cNvPicPr>
            <a:picLocks noChangeAspect="1"/>
          </p:cNvPicPr>
          <p:nvPr/>
        </p:nvPicPr>
        <p:blipFill>
          <a:blip r:embed="rId2"/>
          <a:stretch>
            <a:fillRect/>
          </a:stretch>
        </p:blipFill>
        <p:spPr>
          <a:xfrm>
            <a:off x="1409039" y="938782"/>
            <a:ext cx="8667800" cy="3890448"/>
          </a:xfrm>
          <a:prstGeom prst="rect">
            <a:avLst/>
          </a:prstGeom>
        </p:spPr>
      </p:pic>
      <p:sp>
        <p:nvSpPr>
          <p:cNvPr id="5" name="矩形 4">
            <a:extLst>
              <a:ext uri="{FF2B5EF4-FFF2-40B4-BE49-F238E27FC236}">
                <a16:creationId xmlns:a16="http://schemas.microsoft.com/office/drawing/2014/main" id="{C29F74E4-2B23-A114-87EC-30BAAC3C744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4AB6ABA5-880D-9B70-79E6-4E8A63F88A5D}"/>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031990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3A42AB-6824-B0A7-ED61-7F4FAF532D89}"/>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3" name="矩形 2">
            <a:extLst>
              <a:ext uri="{FF2B5EF4-FFF2-40B4-BE49-F238E27FC236}">
                <a16:creationId xmlns:a16="http://schemas.microsoft.com/office/drawing/2014/main" id="{6B9CC88F-9E6D-C771-A11D-07E017B386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BE2DB330-CD2D-27D6-FC21-14A8660FB596}"/>
              </a:ext>
            </a:extLst>
          </p:cNvPr>
          <p:cNvPicPr>
            <a:picLocks noChangeAspect="1"/>
          </p:cNvPicPr>
          <p:nvPr/>
        </p:nvPicPr>
        <p:blipFill>
          <a:blip r:embed="rId2"/>
          <a:stretch>
            <a:fillRect/>
          </a:stretch>
        </p:blipFill>
        <p:spPr>
          <a:xfrm>
            <a:off x="1317853" y="966165"/>
            <a:ext cx="7964000" cy="3672445"/>
          </a:xfrm>
          <a:prstGeom prst="rect">
            <a:avLst/>
          </a:prstGeom>
        </p:spPr>
      </p:pic>
      <p:pic>
        <p:nvPicPr>
          <p:cNvPr id="6" name="图片 5">
            <a:extLst>
              <a:ext uri="{FF2B5EF4-FFF2-40B4-BE49-F238E27FC236}">
                <a16:creationId xmlns:a16="http://schemas.microsoft.com/office/drawing/2014/main" id="{9967BB89-3AAE-782B-0D11-9971D3DB72A2}"/>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38520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2444FC-3F00-7449-5281-03EC11CB1E3E}"/>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pic>
        <p:nvPicPr>
          <p:cNvPr id="4" name="图片 3">
            <a:extLst>
              <a:ext uri="{FF2B5EF4-FFF2-40B4-BE49-F238E27FC236}">
                <a16:creationId xmlns:a16="http://schemas.microsoft.com/office/drawing/2014/main" id="{AB6865AC-29A5-F71D-AC6C-7D710EE14795}"/>
              </a:ext>
            </a:extLst>
          </p:cNvPr>
          <p:cNvPicPr>
            <a:picLocks noChangeAspect="1"/>
          </p:cNvPicPr>
          <p:nvPr/>
        </p:nvPicPr>
        <p:blipFill>
          <a:blip r:embed="rId2"/>
          <a:stretch>
            <a:fillRect/>
          </a:stretch>
        </p:blipFill>
        <p:spPr>
          <a:xfrm>
            <a:off x="729201" y="938782"/>
            <a:ext cx="5013738" cy="4472254"/>
          </a:xfrm>
          <a:prstGeom prst="rect">
            <a:avLst/>
          </a:prstGeom>
        </p:spPr>
      </p:pic>
      <p:sp>
        <p:nvSpPr>
          <p:cNvPr id="5" name="矩形 4">
            <a:extLst>
              <a:ext uri="{FF2B5EF4-FFF2-40B4-BE49-F238E27FC236}">
                <a16:creationId xmlns:a16="http://schemas.microsoft.com/office/drawing/2014/main" id="{4B975BA5-9267-6ED6-516F-FB1AE8A4055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1C0AC0B1-16F1-A112-5AD2-2A1168FF59AE}"/>
              </a:ext>
            </a:extLst>
          </p:cNvPr>
          <p:cNvPicPr>
            <a:picLocks noChangeAspect="1"/>
          </p:cNvPicPr>
          <p:nvPr/>
        </p:nvPicPr>
        <p:blipFill>
          <a:blip r:embed="rId3"/>
          <a:stretch>
            <a:fillRect/>
          </a:stretch>
        </p:blipFill>
        <p:spPr>
          <a:xfrm>
            <a:off x="11265327" y="12110"/>
            <a:ext cx="926672" cy="926672"/>
          </a:xfrm>
          <a:prstGeom prst="rect">
            <a:avLst/>
          </a:prstGeom>
        </p:spPr>
      </p:pic>
      <p:sp>
        <p:nvSpPr>
          <p:cNvPr id="7" name="文本框 6">
            <a:extLst>
              <a:ext uri="{FF2B5EF4-FFF2-40B4-BE49-F238E27FC236}">
                <a16:creationId xmlns:a16="http://schemas.microsoft.com/office/drawing/2014/main" id="{0DA0F098-7B6A-789D-9798-65F56B4E2B71}"/>
              </a:ext>
            </a:extLst>
          </p:cNvPr>
          <p:cNvSpPr txBox="1"/>
          <p:nvPr/>
        </p:nvSpPr>
        <p:spPr>
          <a:xfrm>
            <a:off x="6352355" y="1053679"/>
            <a:ext cx="5013738" cy="2176173"/>
          </a:xfrm>
          <a:prstGeom prst="rect">
            <a:avLst/>
          </a:prstGeom>
          <a:noFill/>
        </p:spPr>
        <p:txBody>
          <a:bodyPr wrap="square" rtlCol="0">
            <a:spAutoFit/>
          </a:bodyPr>
          <a:lstStyle/>
          <a:p>
            <a:r>
              <a:rPr lang="en-US" altLang="zh-CN" dirty="0"/>
              <a:t>Anchor primitives:</a:t>
            </a:r>
          </a:p>
          <a:p>
            <a:pPr>
              <a:lnSpc>
                <a:spcPct val="150000"/>
              </a:lnSpc>
            </a:pPr>
            <a:r>
              <a:rPr lang="zh-CN" altLang="en-US" sz="1600" dirty="0"/>
              <a:t>参考点，其他的场景元素可以通过相对于这些基础元素的变换（如平移、旋转、缩放）来定义。本文用于预测（</a:t>
            </a:r>
            <a:r>
              <a:rPr lang="en-US" altLang="zh-CN" sz="1600" dirty="0"/>
              <a:t>coupled primitives</a:t>
            </a:r>
            <a:r>
              <a:rPr lang="zh-CN" altLang="en-US" sz="1600" dirty="0"/>
              <a:t>）的属性。</a:t>
            </a:r>
            <a:endParaRPr lang="en-US" altLang="zh-CN" sz="1600" dirty="0"/>
          </a:p>
          <a:p>
            <a:pPr>
              <a:lnSpc>
                <a:spcPct val="150000"/>
              </a:lnSpc>
            </a:pPr>
            <a:r>
              <a:rPr lang="zh-CN" altLang="en-US" sz="1600" dirty="0"/>
              <a:t>每个</a:t>
            </a:r>
            <a:r>
              <a:rPr lang="en-US" altLang="zh-CN" sz="1600" dirty="0"/>
              <a:t>anchor primitive</a:t>
            </a:r>
            <a:r>
              <a:rPr lang="zh-CN" altLang="en-US" sz="1600" dirty="0"/>
              <a:t>由其几何属性（位置 𝜇𝜔和协方差 </a:t>
            </a:r>
            <a:r>
              <a:rPr lang="el-GR" altLang="zh-CN" sz="1600" dirty="0"/>
              <a:t>Σ</a:t>
            </a:r>
            <a:r>
              <a:rPr lang="zh-CN" altLang="el-GR" sz="1600" dirty="0"/>
              <a:t>𝜔</a:t>
            </a:r>
            <a:r>
              <a:rPr lang="zh-CN" altLang="en-US" sz="1600" dirty="0"/>
              <a:t>）和参考</a:t>
            </a:r>
            <a:r>
              <a:rPr lang="en-US" altLang="zh-CN" sz="1600" dirty="0"/>
              <a:t>embeddings</a:t>
            </a:r>
            <a:r>
              <a:rPr lang="zh-CN" altLang="en-US" sz="1600" dirty="0"/>
              <a:t> 𝑓𝜔定义。</a:t>
            </a:r>
          </a:p>
        </p:txBody>
      </p:sp>
      <p:sp>
        <p:nvSpPr>
          <p:cNvPr id="9" name="文本框 8">
            <a:extLst>
              <a:ext uri="{FF2B5EF4-FFF2-40B4-BE49-F238E27FC236}">
                <a16:creationId xmlns:a16="http://schemas.microsoft.com/office/drawing/2014/main" id="{8547A336-6BA6-D1D7-3894-BE4143FA744C}"/>
              </a:ext>
            </a:extLst>
          </p:cNvPr>
          <p:cNvSpPr txBox="1"/>
          <p:nvPr/>
        </p:nvSpPr>
        <p:spPr>
          <a:xfrm>
            <a:off x="6418462" y="3628149"/>
            <a:ext cx="4846865" cy="2545953"/>
          </a:xfrm>
          <a:prstGeom prst="rect">
            <a:avLst/>
          </a:prstGeom>
          <a:noFill/>
        </p:spPr>
        <p:txBody>
          <a:bodyPr wrap="square">
            <a:spAutoFit/>
          </a:bodyPr>
          <a:lstStyle/>
          <a:p>
            <a:r>
              <a:rPr lang="en-US" altLang="zh-CN" dirty="0"/>
              <a:t>Coupled Primitives</a:t>
            </a:r>
            <a:r>
              <a:rPr lang="zh-CN" altLang="en-US" dirty="0"/>
              <a:t>：</a:t>
            </a:r>
            <a:endParaRPr lang="en-US" altLang="zh-CN" dirty="0"/>
          </a:p>
          <a:p>
            <a:pPr algn="just">
              <a:lnSpc>
                <a:spcPct val="150000"/>
              </a:lnSpc>
            </a:pPr>
            <a:r>
              <a:rPr lang="zh-CN" altLang="en-US" sz="1600" dirty="0"/>
              <a:t>与每个</a:t>
            </a:r>
            <a:r>
              <a:rPr lang="en-US" altLang="zh-CN" sz="1600" dirty="0"/>
              <a:t>anchor primitive</a:t>
            </a:r>
            <a:r>
              <a:rPr lang="zh-CN" altLang="en-US" sz="1600" dirty="0"/>
              <a:t>关联的是一组</a:t>
            </a:r>
            <a:r>
              <a:rPr lang="en-US" altLang="zh-CN" sz="1600" dirty="0"/>
              <a:t>coupled primitives</a:t>
            </a:r>
            <a:r>
              <a:rPr lang="zh-CN" altLang="en-US" sz="1600" dirty="0"/>
              <a:t>（𝛾</a:t>
            </a:r>
            <a:r>
              <a:rPr lang="en-US" altLang="zh-CN" sz="1600" dirty="0"/>
              <a:t>1, …, </a:t>
            </a:r>
            <a:r>
              <a:rPr lang="zh-CN" altLang="en-US" sz="1600" dirty="0"/>
              <a:t>𝛾𝐾），这些是从</a:t>
            </a:r>
            <a:r>
              <a:rPr lang="en-US" altLang="zh-CN" sz="1600" dirty="0"/>
              <a:t>anchor primitive</a:t>
            </a:r>
            <a:r>
              <a:rPr lang="zh-CN" altLang="en-US" sz="1600" dirty="0"/>
              <a:t>预测出的派生元素。</a:t>
            </a:r>
            <a:endParaRPr lang="en-US" altLang="zh-CN" sz="1600" dirty="0"/>
          </a:p>
          <a:p>
            <a:pPr algn="just">
              <a:lnSpc>
                <a:spcPct val="150000"/>
              </a:lnSpc>
            </a:pPr>
            <a:r>
              <a:rPr lang="en-US" altLang="zh-CN" sz="1600" dirty="0"/>
              <a:t>Residual embeddings </a:t>
            </a:r>
            <a:r>
              <a:rPr lang="en-US" altLang="zh-CN" sz="1600" dirty="0" err="1"/>
              <a:t>gk</a:t>
            </a:r>
            <a:r>
              <a:rPr lang="en-US" altLang="zh-CN" sz="1600" dirty="0"/>
              <a:t> </a:t>
            </a:r>
            <a:r>
              <a:rPr lang="zh-CN" altLang="en-US" sz="1600" dirty="0"/>
              <a:t>表示实际数据与其预测之间的差异，这些</a:t>
            </a:r>
            <a:r>
              <a:rPr lang="en-US" altLang="zh-CN" sz="1600" dirty="0"/>
              <a:t>embeddings</a:t>
            </a:r>
            <a:r>
              <a:rPr lang="zh-CN" altLang="en-US" sz="1600" dirty="0"/>
              <a:t>帮助调整和优化基于</a:t>
            </a:r>
            <a:r>
              <a:rPr lang="en-US" altLang="zh-CN" sz="1600" dirty="0"/>
              <a:t>anchor primitive</a:t>
            </a:r>
            <a:r>
              <a:rPr lang="zh-CN" altLang="en-US" sz="1600" dirty="0"/>
              <a:t>的预测，确保准确性和紧凑性。</a:t>
            </a:r>
          </a:p>
        </p:txBody>
      </p:sp>
    </p:spTree>
    <p:extLst>
      <p:ext uri="{BB962C8B-B14F-4D97-AF65-F5344CB8AC3E}">
        <p14:creationId xmlns:p14="http://schemas.microsoft.com/office/powerpoint/2010/main" val="1980395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3BD12A5-C0EC-F943-8769-655AC1608EC3}"/>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文本框 3">
            <a:extLst>
              <a:ext uri="{FF2B5EF4-FFF2-40B4-BE49-F238E27FC236}">
                <a16:creationId xmlns:a16="http://schemas.microsoft.com/office/drawing/2014/main" id="{5929E1AE-4DFD-8B01-1052-8C900E27DD6A}"/>
              </a:ext>
            </a:extLst>
          </p:cNvPr>
          <p:cNvSpPr txBox="1"/>
          <p:nvPr/>
        </p:nvSpPr>
        <p:spPr>
          <a:xfrm>
            <a:off x="1109694" y="938653"/>
            <a:ext cx="6094990" cy="369332"/>
          </a:xfrm>
          <a:prstGeom prst="rect">
            <a:avLst/>
          </a:prstGeom>
          <a:noFill/>
        </p:spPr>
        <p:txBody>
          <a:bodyPr wrap="square">
            <a:spAutoFit/>
          </a:bodyPr>
          <a:lstStyle/>
          <a:p>
            <a:r>
              <a:rPr lang="en-US" altLang="zh-CN" dirty="0"/>
              <a:t>Affine Transformation</a:t>
            </a:r>
            <a:endParaRPr lang="zh-CN" altLang="en-US" dirty="0"/>
          </a:p>
        </p:txBody>
      </p:sp>
      <p:sp>
        <p:nvSpPr>
          <p:cNvPr id="5" name="矩形 4">
            <a:extLst>
              <a:ext uri="{FF2B5EF4-FFF2-40B4-BE49-F238E27FC236}">
                <a16:creationId xmlns:a16="http://schemas.microsoft.com/office/drawing/2014/main" id="{E5E1E173-BADE-CA23-920B-61A6F6E847F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43122BE-28C1-D5E0-B34A-CCF2B51C736E}"/>
              </a:ext>
            </a:extLst>
          </p:cNvPr>
          <p:cNvPicPr>
            <a:picLocks noChangeAspect="1"/>
          </p:cNvPicPr>
          <p:nvPr/>
        </p:nvPicPr>
        <p:blipFill>
          <a:blip r:embed="rId2"/>
          <a:stretch>
            <a:fillRect/>
          </a:stretch>
        </p:blipFill>
        <p:spPr>
          <a:xfrm>
            <a:off x="1109694" y="1578915"/>
            <a:ext cx="2609984" cy="1047804"/>
          </a:xfrm>
          <a:prstGeom prst="rect">
            <a:avLst/>
          </a:prstGeom>
        </p:spPr>
      </p:pic>
      <p:sp>
        <p:nvSpPr>
          <p:cNvPr id="9" name="文本框 8">
            <a:extLst>
              <a:ext uri="{FF2B5EF4-FFF2-40B4-BE49-F238E27FC236}">
                <a16:creationId xmlns:a16="http://schemas.microsoft.com/office/drawing/2014/main" id="{04C40EC3-6015-F3B4-6A9D-47DA7CFB1D36}"/>
              </a:ext>
            </a:extLst>
          </p:cNvPr>
          <p:cNvSpPr txBox="1"/>
          <p:nvPr/>
        </p:nvSpPr>
        <p:spPr>
          <a:xfrm>
            <a:off x="4863157" y="844209"/>
            <a:ext cx="6094990" cy="791179"/>
          </a:xfrm>
          <a:prstGeom prst="rect">
            <a:avLst/>
          </a:prstGeom>
          <a:noFill/>
        </p:spPr>
        <p:txBody>
          <a:bodyPr wrap="square">
            <a:spAutoFit/>
          </a:bodyPr>
          <a:lstStyle/>
          <a:p>
            <a:pPr algn="just">
              <a:lnSpc>
                <a:spcPct val="150000"/>
              </a:lnSpc>
            </a:pPr>
            <a:r>
              <a:rPr lang="en-US" altLang="zh-CN" sz="1600" dirty="0"/>
              <a:t>coupled primitives</a:t>
            </a:r>
            <a:r>
              <a:rPr lang="zh-CN" altLang="en-US" sz="1600" dirty="0"/>
              <a:t>的几何属性是通过对应的</a:t>
            </a:r>
            <a:r>
              <a:rPr lang="en-US" altLang="zh-CN" sz="1600" dirty="0"/>
              <a:t>anchor primitive</a:t>
            </a:r>
            <a:r>
              <a:rPr lang="zh-CN" altLang="en-US" sz="1600" dirty="0"/>
              <a:t>进行仿射变换得到的，其中仿射参数由 𝑓𝜔和 𝑔𝑘</a:t>
            </a:r>
            <a:r>
              <a:rPr lang="en-US" altLang="zh-CN" sz="1600" dirty="0"/>
              <a:t> </a:t>
            </a:r>
            <a:r>
              <a:rPr lang="zh-CN" altLang="en-US" sz="1600" dirty="0"/>
              <a:t>预测。</a:t>
            </a:r>
          </a:p>
        </p:txBody>
      </p:sp>
      <p:pic>
        <p:nvPicPr>
          <p:cNvPr id="11" name="图片 10">
            <a:extLst>
              <a:ext uri="{FF2B5EF4-FFF2-40B4-BE49-F238E27FC236}">
                <a16:creationId xmlns:a16="http://schemas.microsoft.com/office/drawing/2014/main" id="{1D242EAD-5EE5-CC0C-D3AB-05159EA3F99B}"/>
              </a:ext>
            </a:extLst>
          </p:cNvPr>
          <p:cNvPicPr>
            <a:picLocks noChangeAspect="1"/>
          </p:cNvPicPr>
          <p:nvPr/>
        </p:nvPicPr>
        <p:blipFill>
          <a:blip r:embed="rId3"/>
          <a:stretch>
            <a:fillRect/>
          </a:stretch>
        </p:blipFill>
        <p:spPr>
          <a:xfrm>
            <a:off x="919218" y="4116024"/>
            <a:ext cx="4794496" cy="1447874"/>
          </a:xfrm>
          <a:prstGeom prst="rect">
            <a:avLst/>
          </a:prstGeom>
        </p:spPr>
      </p:pic>
      <p:pic>
        <p:nvPicPr>
          <p:cNvPr id="13" name="图片 12">
            <a:extLst>
              <a:ext uri="{FF2B5EF4-FFF2-40B4-BE49-F238E27FC236}">
                <a16:creationId xmlns:a16="http://schemas.microsoft.com/office/drawing/2014/main" id="{A5566878-4A1F-4DD1-2FF9-DE8978981598}"/>
              </a:ext>
            </a:extLst>
          </p:cNvPr>
          <p:cNvPicPr>
            <a:picLocks noChangeAspect="1"/>
          </p:cNvPicPr>
          <p:nvPr/>
        </p:nvPicPr>
        <p:blipFill>
          <a:blip r:embed="rId4"/>
          <a:stretch>
            <a:fillRect/>
          </a:stretch>
        </p:blipFill>
        <p:spPr>
          <a:xfrm>
            <a:off x="985830" y="3917012"/>
            <a:ext cx="2622685" cy="266714"/>
          </a:xfrm>
          <a:prstGeom prst="rect">
            <a:avLst/>
          </a:prstGeom>
        </p:spPr>
      </p:pic>
      <p:sp>
        <p:nvSpPr>
          <p:cNvPr id="14" name="文本框 13">
            <a:extLst>
              <a:ext uri="{FF2B5EF4-FFF2-40B4-BE49-F238E27FC236}">
                <a16:creationId xmlns:a16="http://schemas.microsoft.com/office/drawing/2014/main" id="{B856446B-D8A3-FA19-EECC-284FCFAC6098}"/>
              </a:ext>
            </a:extLst>
          </p:cNvPr>
          <p:cNvSpPr txBox="1"/>
          <p:nvPr/>
        </p:nvSpPr>
        <p:spPr>
          <a:xfrm>
            <a:off x="6213074" y="4183726"/>
            <a:ext cx="4372165" cy="791627"/>
          </a:xfrm>
          <a:prstGeom prst="rect">
            <a:avLst/>
          </a:prstGeom>
          <a:noFill/>
        </p:spPr>
        <p:txBody>
          <a:bodyPr wrap="square" rtlCol="0">
            <a:spAutoFit/>
          </a:bodyPr>
          <a:lstStyle/>
          <a:p>
            <a:pPr algn="just">
              <a:lnSpc>
                <a:spcPct val="150000"/>
              </a:lnSpc>
            </a:pPr>
            <a:r>
              <a:rPr lang="en-US" altLang="zh-CN" sz="1600" dirty="0"/>
              <a:t>coupled primitives</a:t>
            </a:r>
            <a:r>
              <a:rPr lang="zh-CN" altLang="en-US" sz="1600" dirty="0"/>
              <a:t>的颜色和透明度属性不是静态的，而是根据用户的观察视角动态变化的。</a:t>
            </a:r>
          </a:p>
        </p:txBody>
      </p:sp>
      <p:pic>
        <p:nvPicPr>
          <p:cNvPr id="15" name="图片 14">
            <a:extLst>
              <a:ext uri="{FF2B5EF4-FFF2-40B4-BE49-F238E27FC236}">
                <a16:creationId xmlns:a16="http://schemas.microsoft.com/office/drawing/2014/main" id="{9D249057-D692-E86C-6AA1-A9DB83293CD5}"/>
              </a:ext>
            </a:extLst>
          </p:cNvPr>
          <p:cNvPicPr>
            <a:picLocks noChangeAspect="1"/>
          </p:cNvPicPr>
          <p:nvPr/>
        </p:nvPicPr>
        <p:blipFill>
          <a:blip r:embed="rId5"/>
          <a:stretch>
            <a:fillRect/>
          </a:stretch>
        </p:blipFill>
        <p:spPr>
          <a:xfrm>
            <a:off x="11265327" y="12110"/>
            <a:ext cx="926672" cy="926672"/>
          </a:xfrm>
          <a:prstGeom prst="rect">
            <a:avLst/>
          </a:prstGeom>
        </p:spPr>
      </p:pic>
      <p:sp>
        <p:nvSpPr>
          <p:cNvPr id="17" name="文本框 16">
            <a:extLst>
              <a:ext uri="{FF2B5EF4-FFF2-40B4-BE49-F238E27FC236}">
                <a16:creationId xmlns:a16="http://schemas.microsoft.com/office/drawing/2014/main" id="{42DC7691-34F7-8494-EAF1-92426CA946E6}"/>
              </a:ext>
            </a:extLst>
          </p:cNvPr>
          <p:cNvSpPr txBox="1"/>
          <p:nvPr/>
        </p:nvSpPr>
        <p:spPr>
          <a:xfrm>
            <a:off x="1966817" y="6295030"/>
            <a:ext cx="8258365" cy="369332"/>
          </a:xfrm>
          <a:prstGeom prst="rect">
            <a:avLst/>
          </a:prstGeom>
          <a:noFill/>
        </p:spPr>
        <p:txBody>
          <a:bodyPr wrap="square">
            <a:spAutoFit/>
          </a:bodyPr>
          <a:lstStyle/>
          <a:p>
            <a:r>
              <a:rPr lang="en-US" altLang="zh-CN" dirty="0"/>
              <a:t>[27] Scaffold-</a:t>
            </a:r>
            <a:r>
              <a:rPr lang="en-US" altLang="zh-CN" dirty="0" err="1"/>
              <a:t>gs</a:t>
            </a:r>
            <a:r>
              <a:rPr lang="en-US" altLang="zh-CN" dirty="0"/>
              <a:t>: Structured 3d Gaussians for view-adaptive rendering</a:t>
            </a:r>
            <a:endParaRPr lang="zh-CN" altLang="en-US" dirty="0"/>
          </a:p>
        </p:txBody>
      </p:sp>
      <p:cxnSp>
        <p:nvCxnSpPr>
          <p:cNvPr id="19" name="直接箭头连接符 18">
            <a:extLst>
              <a:ext uri="{FF2B5EF4-FFF2-40B4-BE49-F238E27FC236}">
                <a16:creationId xmlns:a16="http://schemas.microsoft.com/office/drawing/2014/main" id="{6B3D9C0C-2A93-76D2-9525-BC165B401769}"/>
              </a:ext>
            </a:extLst>
          </p:cNvPr>
          <p:cNvCxnSpPr/>
          <p:nvPr/>
        </p:nvCxnSpPr>
        <p:spPr>
          <a:xfrm flipH="1">
            <a:off x="6503746" y="4975353"/>
            <a:ext cx="1071846" cy="126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12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9B81B91-B520-6435-C59A-FBC7AE528785}"/>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3" name="矩形 2">
            <a:extLst>
              <a:ext uri="{FF2B5EF4-FFF2-40B4-BE49-F238E27FC236}">
                <a16:creationId xmlns:a16="http://schemas.microsoft.com/office/drawing/2014/main" id="{168FEB96-17F4-A646-D5B6-2037CE76A6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91EA18A-A678-9FF2-761A-D290450AC070}"/>
              </a:ext>
            </a:extLst>
          </p:cNvPr>
          <p:cNvPicPr>
            <a:picLocks noChangeAspect="1"/>
          </p:cNvPicPr>
          <p:nvPr/>
        </p:nvPicPr>
        <p:blipFill>
          <a:blip r:embed="rId2"/>
          <a:stretch>
            <a:fillRect/>
          </a:stretch>
        </p:blipFill>
        <p:spPr>
          <a:xfrm>
            <a:off x="11265327" y="12110"/>
            <a:ext cx="926672" cy="926672"/>
          </a:xfrm>
          <a:prstGeom prst="rect">
            <a:avLst/>
          </a:prstGeom>
        </p:spPr>
      </p:pic>
      <p:sp>
        <p:nvSpPr>
          <p:cNvPr id="10" name="文本框 9">
            <a:extLst>
              <a:ext uri="{FF2B5EF4-FFF2-40B4-BE49-F238E27FC236}">
                <a16:creationId xmlns:a16="http://schemas.microsoft.com/office/drawing/2014/main" id="{441C98C9-44BA-67A4-2B6F-5B08DD028FDD}"/>
              </a:ext>
            </a:extLst>
          </p:cNvPr>
          <p:cNvSpPr txBox="1"/>
          <p:nvPr/>
        </p:nvSpPr>
        <p:spPr>
          <a:xfrm>
            <a:off x="843246" y="2914272"/>
            <a:ext cx="6094990" cy="791179"/>
          </a:xfrm>
          <a:prstGeom prst="rect">
            <a:avLst/>
          </a:prstGeom>
          <a:noFill/>
        </p:spPr>
        <p:txBody>
          <a:bodyPr wrap="square">
            <a:spAutoFit/>
          </a:bodyPr>
          <a:lstStyle/>
          <a:p>
            <a:pPr>
              <a:lnSpc>
                <a:spcPct val="150000"/>
              </a:lnSpc>
            </a:pPr>
            <a:r>
              <a:rPr lang="zh-CN" altLang="en-US" sz="1600" b="0" i="0" dirty="0">
                <a:solidFill>
                  <a:srgbClr val="0D0D0D"/>
                </a:solidFill>
                <a:effectLst/>
                <a:highlight>
                  <a:srgbClr val="FFFFFF"/>
                </a:highlight>
                <a:latin typeface="Söhne"/>
              </a:rPr>
              <a:t>当相机位置（记为 </a:t>
            </a:r>
            <a:r>
              <a:rPr lang="zh-CN" altLang="en-US" sz="1600" b="0" i="0" dirty="0">
                <a:solidFill>
                  <a:srgbClr val="0D0D0D"/>
                </a:solidFill>
                <a:effectLst/>
                <a:highlight>
                  <a:srgbClr val="FFFFFF"/>
                </a:highlight>
                <a:latin typeface="KaTeX_Main"/>
              </a:rPr>
              <a:t>𝑥𝑐</a:t>
            </a:r>
            <a:r>
              <a:rPr lang="zh-CN" altLang="en-US" sz="1600" b="0" i="0" dirty="0">
                <a:solidFill>
                  <a:srgbClr val="0D0D0D"/>
                </a:solidFill>
                <a:effectLst/>
                <a:highlight>
                  <a:srgbClr val="FFFFFF"/>
                </a:highlight>
                <a:latin typeface="Söhne"/>
              </a:rPr>
              <a:t>）和 </a:t>
            </a:r>
            <a:r>
              <a:rPr lang="en-US" altLang="zh-CN" sz="1600" b="0" i="0" dirty="0">
                <a:solidFill>
                  <a:srgbClr val="0D0D0D"/>
                </a:solidFill>
                <a:effectLst/>
                <a:highlight>
                  <a:srgbClr val="FFFFFF"/>
                </a:highlight>
                <a:latin typeface="Söhne"/>
              </a:rPr>
              <a:t>anchor points</a:t>
            </a:r>
            <a:r>
              <a:rPr lang="zh-CN" altLang="en-US" sz="1600" b="0" i="0" dirty="0">
                <a:solidFill>
                  <a:srgbClr val="0D0D0D"/>
                </a:solidFill>
                <a:effectLst/>
                <a:highlight>
                  <a:srgbClr val="FFFFFF"/>
                </a:highlight>
                <a:latin typeface="Söhne"/>
              </a:rPr>
              <a:t>位置（记为 </a:t>
            </a:r>
            <a:r>
              <a:rPr lang="zh-CN" altLang="en-US" sz="1600" b="0" i="0" dirty="0">
                <a:solidFill>
                  <a:srgbClr val="0D0D0D"/>
                </a:solidFill>
                <a:effectLst/>
                <a:highlight>
                  <a:srgbClr val="FFFFFF"/>
                </a:highlight>
                <a:latin typeface="KaTeX_Main"/>
              </a:rPr>
              <a:t>𝑥𝑣</a:t>
            </a:r>
            <a:r>
              <a:rPr lang="zh-CN" altLang="en-US" sz="1600" b="0" i="0" dirty="0">
                <a:solidFill>
                  <a:srgbClr val="0D0D0D"/>
                </a:solidFill>
                <a:effectLst/>
                <a:highlight>
                  <a:srgbClr val="FFFFFF"/>
                </a:highlight>
                <a:latin typeface="Söhne"/>
              </a:rPr>
              <a:t>）确定后，可以计算出相对距离 </a:t>
            </a:r>
            <a:r>
              <a:rPr lang="zh-CN" altLang="en-US" sz="1600" b="0" i="0" dirty="0">
                <a:solidFill>
                  <a:srgbClr val="0D0D0D"/>
                </a:solidFill>
                <a:effectLst/>
                <a:highlight>
                  <a:srgbClr val="FFFFFF"/>
                </a:highlight>
                <a:latin typeface="KaTeX_Main"/>
              </a:rPr>
              <a:t>𝛿𝑣𝑐</a:t>
            </a:r>
            <a:r>
              <a:rPr lang="en-US" altLang="zh-CN" sz="1600" i="1" dirty="0">
                <a:solidFill>
                  <a:srgbClr val="0D0D0D"/>
                </a:solidFill>
                <a:highlight>
                  <a:srgbClr val="FFFFFF"/>
                </a:highlight>
                <a:latin typeface="KaTeX_Math"/>
              </a:rPr>
              <a:t> </a:t>
            </a:r>
            <a:r>
              <a:rPr lang="zh-CN" altLang="en-US" sz="1600" b="0" i="0" dirty="0">
                <a:solidFill>
                  <a:srgbClr val="0D0D0D"/>
                </a:solidFill>
                <a:effectLst/>
                <a:highlight>
                  <a:srgbClr val="FFFFFF"/>
                </a:highlight>
                <a:latin typeface="Söhne"/>
              </a:rPr>
              <a:t>和视角方向 </a:t>
            </a:r>
            <a:r>
              <a:rPr lang="zh-CN" altLang="en-US" sz="1600" b="0" i="0" dirty="0">
                <a:solidFill>
                  <a:srgbClr val="0D0D0D"/>
                </a:solidFill>
                <a:effectLst/>
                <a:highlight>
                  <a:srgbClr val="FFFFFF"/>
                </a:highlight>
                <a:latin typeface="KaTeX_Main"/>
              </a:rPr>
              <a:t>𝑑⃗𝑣𝑐​</a:t>
            </a:r>
            <a:r>
              <a:rPr lang="zh-CN" altLang="en-US" sz="1600" b="0" i="0" dirty="0">
                <a:solidFill>
                  <a:srgbClr val="0D0D0D"/>
                </a:solidFill>
                <a:effectLst/>
                <a:highlight>
                  <a:srgbClr val="FFFFFF"/>
                </a:highlight>
                <a:latin typeface="Söhne"/>
              </a:rPr>
              <a:t>：</a:t>
            </a:r>
            <a:endParaRPr lang="zh-CN" altLang="en-US" sz="1600" dirty="0"/>
          </a:p>
        </p:txBody>
      </p:sp>
      <p:pic>
        <p:nvPicPr>
          <p:cNvPr id="12" name="图片 11">
            <a:extLst>
              <a:ext uri="{FF2B5EF4-FFF2-40B4-BE49-F238E27FC236}">
                <a16:creationId xmlns:a16="http://schemas.microsoft.com/office/drawing/2014/main" id="{354B7CA3-1C60-2DD3-CC80-80CFDFF22800}"/>
              </a:ext>
            </a:extLst>
          </p:cNvPr>
          <p:cNvPicPr>
            <a:picLocks noChangeAspect="1"/>
          </p:cNvPicPr>
          <p:nvPr/>
        </p:nvPicPr>
        <p:blipFill>
          <a:blip r:embed="rId3"/>
          <a:stretch>
            <a:fillRect/>
          </a:stretch>
        </p:blipFill>
        <p:spPr>
          <a:xfrm>
            <a:off x="7963190" y="3054847"/>
            <a:ext cx="3819974" cy="674986"/>
          </a:xfrm>
          <a:prstGeom prst="rect">
            <a:avLst/>
          </a:prstGeom>
        </p:spPr>
      </p:pic>
      <p:pic>
        <p:nvPicPr>
          <p:cNvPr id="14" name="图片 13">
            <a:extLst>
              <a:ext uri="{FF2B5EF4-FFF2-40B4-BE49-F238E27FC236}">
                <a16:creationId xmlns:a16="http://schemas.microsoft.com/office/drawing/2014/main" id="{6D6D7887-5C81-B8B3-146A-608628B12570}"/>
              </a:ext>
            </a:extLst>
          </p:cNvPr>
          <p:cNvPicPr>
            <a:picLocks noChangeAspect="1"/>
          </p:cNvPicPr>
          <p:nvPr/>
        </p:nvPicPr>
        <p:blipFill>
          <a:blip r:embed="rId4"/>
          <a:stretch>
            <a:fillRect/>
          </a:stretch>
        </p:blipFill>
        <p:spPr>
          <a:xfrm>
            <a:off x="2274556" y="653032"/>
            <a:ext cx="6816095" cy="1926448"/>
          </a:xfrm>
          <a:prstGeom prst="rect">
            <a:avLst/>
          </a:prstGeom>
        </p:spPr>
      </p:pic>
      <p:sp>
        <p:nvSpPr>
          <p:cNvPr id="16" name="文本框 15">
            <a:extLst>
              <a:ext uri="{FF2B5EF4-FFF2-40B4-BE49-F238E27FC236}">
                <a16:creationId xmlns:a16="http://schemas.microsoft.com/office/drawing/2014/main" id="{6F859A1C-3696-233F-A264-2C30E5157C3E}"/>
              </a:ext>
            </a:extLst>
          </p:cNvPr>
          <p:cNvSpPr txBox="1"/>
          <p:nvPr/>
        </p:nvSpPr>
        <p:spPr>
          <a:xfrm>
            <a:off x="1035504" y="431191"/>
            <a:ext cx="6094990" cy="369332"/>
          </a:xfrm>
          <a:prstGeom prst="rect">
            <a:avLst/>
          </a:prstGeom>
          <a:noFill/>
        </p:spPr>
        <p:txBody>
          <a:bodyPr wrap="square">
            <a:spAutoFit/>
          </a:bodyPr>
          <a:lstStyle/>
          <a:p>
            <a:r>
              <a:rPr lang="en-US" altLang="zh-CN" dirty="0"/>
              <a:t>[27] </a:t>
            </a:r>
            <a:endParaRPr lang="zh-CN" altLang="en-US" dirty="0"/>
          </a:p>
        </p:txBody>
      </p:sp>
      <p:sp>
        <p:nvSpPr>
          <p:cNvPr id="18" name="文本框 17">
            <a:extLst>
              <a:ext uri="{FF2B5EF4-FFF2-40B4-BE49-F238E27FC236}">
                <a16:creationId xmlns:a16="http://schemas.microsoft.com/office/drawing/2014/main" id="{7D686BD9-B37B-A4DA-2CEB-4D5CF20ED49C}"/>
              </a:ext>
            </a:extLst>
          </p:cNvPr>
          <p:cNvSpPr txBox="1"/>
          <p:nvPr/>
        </p:nvSpPr>
        <p:spPr>
          <a:xfrm>
            <a:off x="970414" y="4518311"/>
            <a:ext cx="6094990" cy="791627"/>
          </a:xfrm>
          <a:prstGeom prst="rect">
            <a:avLst/>
          </a:prstGeom>
          <a:noFill/>
        </p:spPr>
        <p:txBody>
          <a:bodyPr wrap="square">
            <a:spAutoFit/>
          </a:bodyPr>
          <a:lstStyle/>
          <a:p>
            <a:pPr algn="just">
              <a:lnSpc>
                <a:spcPct val="150000"/>
              </a:lnSpc>
            </a:pPr>
            <a:r>
              <a:rPr lang="en-US" altLang="zh-CN" sz="1600" dirty="0"/>
              <a:t>anchor points</a:t>
            </a:r>
            <a:r>
              <a:rPr lang="zh-CN" altLang="en-US" sz="1600" dirty="0"/>
              <a:t>特征与相机的相对位置和方向一起输入到 </a:t>
            </a:r>
            <a:r>
              <a:rPr lang="en-US" altLang="zh-CN" sz="1600" dirty="0"/>
              <a:t>MLP </a:t>
            </a:r>
            <a:r>
              <a:rPr lang="zh-CN" altLang="en-US" sz="1600" dirty="0"/>
              <a:t>中，以预测该</a:t>
            </a:r>
            <a:r>
              <a:rPr lang="en-US" altLang="zh-CN" sz="1600" dirty="0"/>
              <a:t>anchor points</a:t>
            </a:r>
            <a:r>
              <a:rPr lang="zh-CN" altLang="en-US" sz="1600" dirty="0"/>
              <a:t>生成的神经高斯的属性。</a:t>
            </a:r>
          </a:p>
        </p:txBody>
      </p:sp>
      <p:pic>
        <p:nvPicPr>
          <p:cNvPr id="20" name="图片 19">
            <a:extLst>
              <a:ext uri="{FF2B5EF4-FFF2-40B4-BE49-F238E27FC236}">
                <a16:creationId xmlns:a16="http://schemas.microsoft.com/office/drawing/2014/main" id="{0F4091F9-F87A-0618-7BEB-B23C311883A1}"/>
              </a:ext>
            </a:extLst>
          </p:cNvPr>
          <p:cNvPicPr>
            <a:picLocks noChangeAspect="1"/>
          </p:cNvPicPr>
          <p:nvPr/>
        </p:nvPicPr>
        <p:blipFill>
          <a:blip r:embed="rId5"/>
          <a:stretch>
            <a:fillRect/>
          </a:stretch>
        </p:blipFill>
        <p:spPr>
          <a:xfrm>
            <a:off x="7815266" y="4253332"/>
            <a:ext cx="2629035" cy="1168460"/>
          </a:xfrm>
          <a:prstGeom prst="rect">
            <a:avLst/>
          </a:prstGeom>
        </p:spPr>
      </p:pic>
      <p:sp>
        <p:nvSpPr>
          <p:cNvPr id="22" name="文本框 21">
            <a:extLst>
              <a:ext uri="{FF2B5EF4-FFF2-40B4-BE49-F238E27FC236}">
                <a16:creationId xmlns:a16="http://schemas.microsoft.com/office/drawing/2014/main" id="{63DF50CB-4EFC-F6D9-1278-A18987AE3110}"/>
              </a:ext>
            </a:extLst>
          </p:cNvPr>
          <p:cNvSpPr txBox="1"/>
          <p:nvPr/>
        </p:nvSpPr>
        <p:spPr>
          <a:xfrm>
            <a:off x="1035504" y="6122798"/>
            <a:ext cx="8211434" cy="422295"/>
          </a:xfrm>
          <a:prstGeom prst="rect">
            <a:avLst/>
          </a:prstGeom>
          <a:noFill/>
        </p:spPr>
        <p:txBody>
          <a:bodyPr wrap="square">
            <a:spAutoFit/>
          </a:bodyPr>
          <a:lstStyle/>
          <a:p>
            <a:pPr>
              <a:lnSpc>
                <a:spcPct val="150000"/>
              </a:lnSpc>
            </a:pPr>
            <a:r>
              <a:rPr lang="zh-CN" altLang="en-US" sz="1600" dirty="0"/>
              <a:t>此方法在透明度、镜面反射、反射、无纹理区域和细节尺度上的表现更为出色。</a:t>
            </a:r>
          </a:p>
        </p:txBody>
      </p:sp>
    </p:spTree>
    <p:extLst>
      <p:ext uri="{BB962C8B-B14F-4D97-AF65-F5344CB8AC3E}">
        <p14:creationId xmlns:p14="http://schemas.microsoft.com/office/powerpoint/2010/main" val="397371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8785A2-D34D-A603-C53A-4B184F1DDAAE}"/>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3" name="矩形 2">
            <a:extLst>
              <a:ext uri="{FF2B5EF4-FFF2-40B4-BE49-F238E27FC236}">
                <a16:creationId xmlns:a16="http://schemas.microsoft.com/office/drawing/2014/main" id="{668EE2A8-A918-470C-7D9B-4717DCA5CBF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E08A2E58-B528-BCE3-F74F-0895564F380A}"/>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DE360E89-6830-1116-CC55-46F1DAFC33BF}"/>
              </a:ext>
            </a:extLst>
          </p:cNvPr>
          <p:cNvPicPr>
            <a:picLocks noChangeAspect="1"/>
          </p:cNvPicPr>
          <p:nvPr/>
        </p:nvPicPr>
        <p:blipFill>
          <a:blip r:embed="rId3"/>
          <a:stretch>
            <a:fillRect/>
          </a:stretch>
        </p:blipFill>
        <p:spPr>
          <a:xfrm>
            <a:off x="396526" y="12110"/>
            <a:ext cx="4007850" cy="791939"/>
          </a:xfrm>
          <a:prstGeom prst="rect">
            <a:avLst/>
          </a:prstGeom>
        </p:spPr>
      </p:pic>
      <p:pic>
        <p:nvPicPr>
          <p:cNvPr id="8" name="图片 7">
            <a:extLst>
              <a:ext uri="{FF2B5EF4-FFF2-40B4-BE49-F238E27FC236}">
                <a16:creationId xmlns:a16="http://schemas.microsoft.com/office/drawing/2014/main" id="{A36CBCCB-8BB0-625C-3B20-C2CA09A155D4}"/>
              </a:ext>
            </a:extLst>
          </p:cNvPr>
          <p:cNvPicPr>
            <a:picLocks noChangeAspect="1"/>
          </p:cNvPicPr>
          <p:nvPr/>
        </p:nvPicPr>
        <p:blipFill>
          <a:blip r:embed="rId4"/>
          <a:stretch>
            <a:fillRect/>
          </a:stretch>
        </p:blipFill>
        <p:spPr>
          <a:xfrm>
            <a:off x="408978" y="791937"/>
            <a:ext cx="4006597" cy="6066063"/>
          </a:xfrm>
          <a:prstGeom prst="rect">
            <a:avLst/>
          </a:prstGeom>
        </p:spPr>
      </p:pic>
      <p:pic>
        <p:nvPicPr>
          <p:cNvPr id="10" name="图片 9">
            <a:extLst>
              <a:ext uri="{FF2B5EF4-FFF2-40B4-BE49-F238E27FC236}">
                <a16:creationId xmlns:a16="http://schemas.microsoft.com/office/drawing/2014/main" id="{CFA9AD33-8395-61DD-AA75-81D8151642FD}"/>
              </a:ext>
            </a:extLst>
          </p:cNvPr>
          <p:cNvPicPr>
            <a:picLocks noChangeAspect="1"/>
          </p:cNvPicPr>
          <p:nvPr/>
        </p:nvPicPr>
        <p:blipFill>
          <a:blip r:embed="rId5"/>
          <a:stretch>
            <a:fillRect/>
          </a:stretch>
        </p:blipFill>
        <p:spPr>
          <a:xfrm>
            <a:off x="4854590" y="92382"/>
            <a:ext cx="3683929" cy="1817405"/>
          </a:xfrm>
          <a:prstGeom prst="rect">
            <a:avLst/>
          </a:prstGeom>
        </p:spPr>
      </p:pic>
      <p:pic>
        <p:nvPicPr>
          <p:cNvPr id="12" name="图片 11">
            <a:extLst>
              <a:ext uri="{FF2B5EF4-FFF2-40B4-BE49-F238E27FC236}">
                <a16:creationId xmlns:a16="http://schemas.microsoft.com/office/drawing/2014/main" id="{8AA8A5F6-CFB4-70BA-D6F1-C1DE7CB5BD0B}"/>
              </a:ext>
            </a:extLst>
          </p:cNvPr>
          <p:cNvPicPr>
            <a:picLocks noChangeAspect="1"/>
          </p:cNvPicPr>
          <p:nvPr/>
        </p:nvPicPr>
        <p:blipFill>
          <a:blip r:embed="rId6"/>
          <a:stretch>
            <a:fillRect/>
          </a:stretch>
        </p:blipFill>
        <p:spPr>
          <a:xfrm>
            <a:off x="9189315" y="3211097"/>
            <a:ext cx="2889074" cy="514617"/>
          </a:xfrm>
          <a:prstGeom prst="rect">
            <a:avLst/>
          </a:prstGeom>
        </p:spPr>
      </p:pic>
      <p:sp>
        <p:nvSpPr>
          <p:cNvPr id="13" name="文本框 12">
            <a:extLst>
              <a:ext uri="{FF2B5EF4-FFF2-40B4-BE49-F238E27FC236}">
                <a16:creationId xmlns:a16="http://schemas.microsoft.com/office/drawing/2014/main" id="{E9A5F589-225E-DAD0-EBEE-25A51070C70C}"/>
              </a:ext>
            </a:extLst>
          </p:cNvPr>
          <p:cNvSpPr txBox="1"/>
          <p:nvPr/>
        </p:nvSpPr>
        <p:spPr>
          <a:xfrm>
            <a:off x="9425475" y="2762955"/>
            <a:ext cx="2416754" cy="369332"/>
          </a:xfrm>
          <a:prstGeom prst="rect">
            <a:avLst/>
          </a:prstGeom>
          <a:noFill/>
        </p:spPr>
        <p:txBody>
          <a:bodyPr wrap="square">
            <a:spAutoFit/>
          </a:bodyPr>
          <a:lstStyle/>
          <a:p>
            <a:r>
              <a:rPr lang="en-US" altLang="zh-CN" dirty="0"/>
              <a:t>Affine Transformation</a:t>
            </a:r>
            <a:endParaRPr lang="zh-CN" altLang="en-US" dirty="0"/>
          </a:p>
        </p:txBody>
      </p:sp>
      <p:pic>
        <p:nvPicPr>
          <p:cNvPr id="16" name="图片 15">
            <a:extLst>
              <a:ext uri="{FF2B5EF4-FFF2-40B4-BE49-F238E27FC236}">
                <a16:creationId xmlns:a16="http://schemas.microsoft.com/office/drawing/2014/main" id="{70645C1A-3CDF-6447-CEE0-05970988E93D}"/>
              </a:ext>
            </a:extLst>
          </p:cNvPr>
          <p:cNvPicPr>
            <a:picLocks noChangeAspect="1"/>
          </p:cNvPicPr>
          <p:nvPr/>
        </p:nvPicPr>
        <p:blipFill>
          <a:blip r:embed="rId7"/>
          <a:stretch>
            <a:fillRect/>
          </a:stretch>
        </p:blipFill>
        <p:spPr>
          <a:xfrm>
            <a:off x="4604001" y="2194402"/>
            <a:ext cx="4438273" cy="3603048"/>
          </a:xfrm>
          <a:prstGeom prst="rect">
            <a:avLst/>
          </a:prstGeom>
        </p:spPr>
      </p:pic>
      <p:sp>
        <p:nvSpPr>
          <p:cNvPr id="17" name="矩形 16">
            <a:extLst>
              <a:ext uri="{FF2B5EF4-FFF2-40B4-BE49-F238E27FC236}">
                <a16:creationId xmlns:a16="http://schemas.microsoft.com/office/drawing/2014/main" id="{4088979C-B0FC-4509-7E17-995A826778AF}"/>
              </a:ext>
            </a:extLst>
          </p:cNvPr>
          <p:cNvSpPr/>
          <p:nvPr/>
        </p:nvSpPr>
        <p:spPr>
          <a:xfrm>
            <a:off x="11390134" y="3304903"/>
            <a:ext cx="285119" cy="3270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EDB2EFBA-F554-8FE3-F376-52405685569F}"/>
              </a:ext>
            </a:extLst>
          </p:cNvPr>
          <p:cNvCxnSpPr/>
          <p:nvPr/>
        </p:nvCxnSpPr>
        <p:spPr>
          <a:xfrm flipH="1">
            <a:off x="10797187" y="3631907"/>
            <a:ext cx="735506" cy="1000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D22FA99-2D94-42D4-574E-5F419B1A727E}"/>
              </a:ext>
            </a:extLst>
          </p:cNvPr>
          <p:cNvSpPr txBox="1"/>
          <p:nvPr/>
        </p:nvSpPr>
        <p:spPr>
          <a:xfrm>
            <a:off x="9425475" y="4977727"/>
            <a:ext cx="1583659" cy="369332"/>
          </a:xfrm>
          <a:prstGeom prst="rect">
            <a:avLst/>
          </a:prstGeom>
          <a:noFill/>
        </p:spPr>
        <p:txBody>
          <a:bodyPr wrap="square" rtlCol="0">
            <a:spAutoFit/>
          </a:bodyPr>
          <a:lstStyle/>
          <a:p>
            <a:r>
              <a:rPr lang="en-US" altLang="zh-CN" dirty="0"/>
              <a:t>T, S, R</a:t>
            </a:r>
            <a:r>
              <a:rPr lang="zh-CN" altLang="en-US" dirty="0"/>
              <a:t>的集合</a:t>
            </a:r>
          </a:p>
        </p:txBody>
      </p:sp>
    </p:spTree>
    <p:extLst>
      <p:ext uri="{BB962C8B-B14F-4D97-AF65-F5344CB8AC3E}">
        <p14:creationId xmlns:p14="http://schemas.microsoft.com/office/powerpoint/2010/main" val="409405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6C2F18A-A7B1-B6DB-32E6-06AC574A496F}"/>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3" name="矩形 2">
            <a:extLst>
              <a:ext uri="{FF2B5EF4-FFF2-40B4-BE49-F238E27FC236}">
                <a16:creationId xmlns:a16="http://schemas.microsoft.com/office/drawing/2014/main" id="{2DF4BC51-6A4A-C0A0-B874-FE6D5429F53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2A715669-F707-ECC6-12A4-3F736CFE2D97}"/>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B3353010-2FBA-F203-F524-1306380BB829}"/>
              </a:ext>
            </a:extLst>
          </p:cNvPr>
          <p:cNvPicPr>
            <a:picLocks noChangeAspect="1"/>
          </p:cNvPicPr>
          <p:nvPr/>
        </p:nvPicPr>
        <p:blipFill>
          <a:blip r:embed="rId3"/>
          <a:stretch>
            <a:fillRect/>
          </a:stretch>
        </p:blipFill>
        <p:spPr>
          <a:xfrm>
            <a:off x="1180230" y="789165"/>
            <a:ext cx="9125419" cy="4940554"/>
          </a:xfrm>
          <a:prstGeom prst="rect">
            <a:avLst/>
          </a:prstGeom>
        </p:spPr>
      </p:pic>
    </p:spTree>
    <p:extLst>
      <p:ext uri="{BB962C8B-B14F-4D97-AF65-F5344CB8AC3E}">
        <p14:creationId xmlns:p14="http://schemas.microsoft.com/office/powerpoint/2010/main" val="208423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7CC18-17DA-DA26-0F96-C19ECD57AF6A}"/>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pic>
        <p:nvPicPr>
          <p:cNvPr id="4" name="图片 3">
            <a:extLst>
              <a:ext uri="{FF2B5EF4-FFF2-40B4-BE49-F238E27FC236}">
                <a16:creationId xmlns:a16="http://schemas.microsoft.com/office/drawing/2014/main" id="{CC67DA2A-41ED-A1F4-192F-C4688A9FBA3F}"/>
              </a:ext>
            </a:extLst>
          </p:cNvPr>
          <p:cNvPicPr>
            <a:picLocks noChangeAspect="1"/>
          </p:cNvPicPr>
          <p:nvPr/>
        </p:nvPicPr>
        <p:blipFill>
          <a:blip r:embed="rId2"/>
          <a:stretch>
            <a:fillRect/>
          </a:stretch>
        </p:blipFill>
        <p:spPr>
          <a:xfrm>
            <a:off x="691011" y="778837"/>
            <a:ext cx="3733519" cy="1797177"/>
          </a:xfrm>
          <a:prstGeom prst="rect">
            <a:avLst/>
          </a:prstGeom>
        </p:spPr>
      </p:pic>
      <p:sp>
        <p:nvSpPr>
          <p:cNvPr id="5" name="矩形 4">
            <a:extLst>
              <a:ext uri="{FF2B5EF4-FFF2-40B4-BE49-F238E27FC236}">
                <a16:creationId xmlns:a16="http://schemas.microsoft.com/office/drawing/2014/main" id="{7FCEEACD-37E4-9C79-C2AE-60A0ABD7F07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5413AD08-5F4F-D799-AAE3-52D54CA340B0}"/>
              </a:ext>
            </a:extLst>
          </p:cNvPr>
          <p:cNvPicPr>
            <a:picLocks noChangeAspect="1"/>
          </p:cNvPicPr>
          <p:nvPr/>
        </p:nvPicPr>
        <p:blipFill>
          <a:blip r:embed="rId3"/>
          <a:stretch>
            <a:fillRect/>
          </a:stretch>
        </p:blipFill>
        <p:spPr>
          <a:xfrm>
            <a:off x="691011" y="3409412"/>
            <a:ext cx="3699307" cy="1851150"/>
          </a:xfrm>
          <a:prstGeom prst="rect">
            <a:avLst/>
          </a:prstGeom>
        </p:spPr>
      </p:pic>
      <p:pic>
        <p:nvPicPr>
          <p:cNvPr id="8" name="图片 7">
            <a:extLst>
              <a:ext uri="{FF2B5EF4-FFF2-40B4-BE49-F238E27FC236}">
                <a16:creationId xmlns:a16="http://schemas.microsoft.com/office/drawing/2014/main" id="{F920AF23-A520-4B3C-84D4-BE369A32FCD6}"/>
              </a:ext>
            </a:extLst>
          </p:cNvPr>
          <p:cNvPicPr>
            <a:picLocks noChangeAspect="1"/>
          </p:cNvPicPr>
          <p:nvPr/>
        </p:nvPicPr>
        <p:blipFill>
          <a:blip r:embed="rId4"/>
          <a:stretch>
            <a:fillRect/>
          </a:stretch>
        </p:blipFill>
        <p:spPr>
          <a:xfrm>
            <a:off x="5097474" y="840431"/>
            <a:ext cx="3513363" cy="1744193"/>
          </a:xfrm>
          <a:prstGeom prst="rect">
            <a:avLst/>
          </a:prstGeom>
        </p:spPr>
      </p:pic>
      <p:pic>
        <p:nvPicPr>
          <p:cNvPr id="10" name="图片 9">
            <a:extLst>
              <a:ext uri="{FF2B5EF4-FFF2-40B4-BE49-F238E27FC236}">
                <a16:creationId xmlns:a16="http://schemas.microsoft.com/office/drawing/2014/main" id="{A17C572E-CB08-66AD-A9F4-41D40DAFC694}"/>
              </a:ext>
            </a:extLst>
          </p:cNvPr>
          <p:cNvPicPr>
            <a:picLocks noChangeAspect="1"/>
          </p:cNvPicPr>
          <p:nvPr/>
        </p:nvPicPr>
        <p:blipFill>
          <a:blip r:embed="rId5"/>
          <a:stretch>
            <a:fillRect/>
          </a:stretch>
        </p:blipFill>
        <p:spPr>
          <a:xfrm>
            <a:off x="5097474" y="3443615"/>
            <a:ext cx="3610843" cy="1845109"/>
          </a:xfrm>
          <a:prstGeom prst="rect">
            <a:avLst/>
          </a:prstGeom>
        </p:spPr>
      </p:pic>
      <p:sp>
        <p:nvSpPr>
          <p:cNvPr id="11" name="箭头: 左弧形 10">
            <a:extLst>
              <a:ext uri="{FF2B5EF4-FFF2-40B4-BE49-F238E27FC236}">
                <a16:creationId xmlns:a16="http://schemas.microsoft.com/office/drawing/2014/main" id="{4A6FCAFB-EDDE-1F3D-A9BA-365C2CEA62D2}"/>
              </a:ext>
            </a:extLst>
          </p:cNvPr>
          <p:cNvSpPr/>
          <p:nvPr/>
        </p:nvSpPr>
        <p:spPr>
          <a:xfrm>
            <a:off x="625288" y="2488126"/>
            <a:ext cx="457959" cy="854288"/>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左弧形 11">
            <a:extLst>
              <a:ext uri="{FF2B5EF4-FFF2-40B4-BE49-F238E27FC236}">
                <a16:creationId xmlns:a16="http://schemas.microsoft.com/office/drawing/2014/main" id="{2665FE77-DB8C-BA30-1610-DE823DF8A7EB}"/>
              </a:ext>
            </a:extLst>
          </p:cNvPr>
          <p:cNvSpPr/>
          <p:nvPr/>
        </p:nvSpPr>
        <p:spPr>
          <a:xfrm rot="10800000">
            <a:off x="4043971" y="2488126"/>
            <a:ext cx="457959" cy="85428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29B0FDF6-9805-0E59-A663-3EF9832A7849}"/>
              </a:ext>
            </a:extLst>
          </p:cNvPr>
          <p:cNvSpPr txBox="1"/>
          <p:nvPr/>
        </p:nvSpPr>
        <p:spPr>
          <a:xfrm>
            <a:off x="2329249" y="247135"/>
            <a:ext cx="1229497" cy="369332"/>
          </a:xfrm>
          <a:prstGeom prst="rect">
            <a:avLst/>
          </a:prstGeom>
          <a:noFill/>
        </p:spPr>
        <p:txBody>
          <a:bodyPr wrap="square" rtlCol="0">
            <a:spAutoFit/>
          </a:bodyPr>
          <a:lstStyle/>
          <a:p>
            <a:r>
              <a:rPr lang="en-US" altLang="zh-CN" dirty="0"/>
              <a:t>1</a:t>
            </a:r>
            <a:endParaRPr lang="zh-CN" altLang="en-US" dirty="0"/>
          </a:p>
        </p:txBody>
      </p:sp>
      <p:sp>
        <p:nvSpPr>
          <p:cNvPr id="14" name="文本框 13">
            <a:extLst>
              <a:ext uri="{FF2B5EF4-FFF2-40B4-BE49-F238E27FC236}">
                <a16:creationId xmlns:a16="http://schemas.microsoft.com/office/drawing/2014/main" id="{288AEBF0-B0BC-9406-C9AB-A73E6EF94099}"/>
              </a:ext>
            </a:extLst>
          </p:cNvPr>
          <p:cNvSpPr txBox="1"/>
          <p:nvPr/>
        </p:nvSpPr>
        <p:spPr>
          <a:xfrm>
            <a:off x="6654113" y="315098"/>
            <a:ext cx="864973" cy="369332"/>
          </a:xfrm>
          <a:prstGeom prst="rect">
            <a:avLst/>
          </a:prstGeom>
          <a:noFill/>
        </p:spPr>
        <p:txBody>
          <a:bodyPr wrap="square" rtlCol="0">
            <a:spAutoFit/>
          </a:bodyPr>
          <a:lstStyle/>
          <a:p>
            <a:r>
              <a:rPr lang="en-US" altLang="zh-CN" dirty="0"/>
              <a:t>2</a:t>
            </a:r>
            <a:endParaRPr lang="zh-CN" altLang="en-US" dirty="0"/>
          </a:p>
        </p:txBody>
      </p:sp>
      <p:pic>
        <p:nvPicPr>
          <p:cNvPr id="16" name="图片 15">
            <a:extLst>
              <a:ext uri="{FF2B5EF4-FFF2-40B4-BE49-F238E27FC236}">
                <a16:creationId xmlns:a16="http://schemas.microsoft.com/office/drawing/2014/main" id="{8E5D5707-BC14-FD65-C857-252BF86489E3}"/>
              </a:ext>
            </a:extLst>
          </p:cNvPr>
          <p:cNvPicPr>
            <a:picLocks noChangeAspect="1"/>
          </p:cNvPicPr>
          <p:nvPr/>
        </p:nvPicPr>
        <p:blipFill>
          <a:blip r:embed="rId6"/>
          <a:stretch>
            <a:fillRect/>
          </a:stretch>
        </p:blipFill>
        <p:spPr>
          <a:xfrm>
            <a:off x="9056870" y="2169958"/>
            <a:ext cx="3108356" cy="1828800"/>
          </a:xfrm>
          <a:prstGeom prst="rect">
            <a:avLst/>
          </a:prstGeom>
        </p:spPr>
      </p:pic>
      <p:sp>
        <p:nvSpPr>
          <p:cNvPr id="17" name="文本框 16">
            <a:extLst>
              <a:ext uri="{FF2B5EF4-FFF2-40B4-BE49-F238E27FC236}">
                <a16:creationId xmlns:a16="http://schemas.microsoft.com/office/drawing/2014/main" id="{16C51EDB-F4EC-ADD3-C22E-50987F68ACB0}"/>
              </a:ext>
            </a:extLst>
          </p:cNvPr>
          <p:cNvSpPr txBox="1"/>
          <p:nvPr/>
        </p:nvSpPr>
        <p:spPr>
          <a:xfrm>
            <a:off x="10309653" y="1616676"/>
            <a:ext cx="864973" cy="369332"/>
          </a:xfrm>
          <a:prstGeom prst="rect">
            <a:avLst/>
          </a:prstGeom>
          <a:noFill/>
        </p:spPr>
        <p:txBody>
          <a:bodyPr wrap="square" rtlCol="0">
            <a:spAutoFit/>
          </a:bodyPr>
          <a:lstStyle/>
          <a:p>
            <a:r>
              <a:rPr lang="zh-CN" altLang="en-US" dirty="0"/>
              <a:t>多次</a:t>
            </a:r>
          </a:p>
        </p:txBody>
      </p:sp>
      <p:pic>
        <p:nvPicPr>
          <p:cNvPr id="18" name="图片 17">
            <a:extLst>
              <a:ext uri="{FF2B5EF4-FFF2-40B4-BE49-F238E27FC236}">
                <a16:creationId xmlns:a16="http://schemas.microsoft.com/office/drawing/2014/main" id="{0CE4A371-E44D-6C24-C2F2-1D27F6E1DEF9}"/>
              </a:ext>
            </a:extLst>
          </p:cNvPr>
          <p:cNvPicPr>
            <a:picLocks noChangeAspect="1"/>
          </p:cNvPicPr>
          <p:nvPr/>
        </p:nvPicPr>
        <p:blipFill>
          <a:blip r:embed="rId7"/>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4588737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00633D-09D3-4CB3-442E-ECFBAA148890}"/>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pic>
        <p:nvPicPr>
          <p:cNvPr id="3" name="图片 2">
            <a:extLst>
              <a:ext uri="{FF2B5EF4-FFF2-40B4-BE49-F238E27FC236}">
                <a16:creationId xmlns:a16="http://schemas.microsoft.com/office/drawing/2014/main" id="{CDCEB4D0-DCAC-426A-8788-C596A21D759A}"/>
              </a:ext>
            </a:extLst>
          </p:cNvPr>
          <p:cNvPicPr>
            <a:picLocks noChangeAspect="1"/>
          </p:cNvPicPr>
          <p:nvPr/>
        </p:nvPicPr>
        <p:blipFill>
          <a:blip r:embed="rId2"/>
          <a:stretch>
            <a:fillRect/>
          </a:stretch>
        </p:blipFill>
        <p:spPr>
          <a:xfrm>
            <a:off x="11265327" y="12110"/>
            <a:ext cx="926672" cy="926672"/>
          </a:xfrm>
          <a:prstGeom prst="rect">
            <a:avLst/>
          </a:prstGeom>
        </p:spPr>
      </p:pic>
      <p:sp>
        <p:nvSpPr>
          <p:cNvPr id="4" name="矩形 3">
            <a:extLst>
              <a:ext uri="{FF2B5EF4-FFF2-40B4-BE49-F238E27FC236}">
                <a16:creationId xmlns:a16="http://schemas.microsoft.com/office/drawing/2014/main" id="{D8E03570-16F8-CA55-18FF-665494904C4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4DE4ED9-B134-7177-C5CE-A41806EB4BBF}"/>
              </a:ext>
            </a:extLst>
          </p:cNvPr>
          <p:cNvPicPr>
            <a:picLocks noChangeAspect="1"/>
          </p:cNvPicPr>
          <p:nvPr/>
        </p:nvPicPr>
        <p:blipFill>
          <a:blip r:embed="rId3"/>
          <a:stretch>
            <a:fillRect/>
          </a:stretch>
        </p:blipFill>
        <p:spPr>
          <a:xfrm>
            <a:off x="504555" y="330039"/>
            <a:ext cx="4788146" cy="6197919"/>
          </a:xfrm>
          <a:prstGeom prst="rect">
            <a:avLst/>
          </a:prstGeom>
        </p:spPr>
      </p:pic>
      <p:sp>
        <p:nvSpPr>
          <p:cNvPr id="7" name="文本框 6">
            <a:extLst>
              <a:ext uri="{FF2B5EF4-FFF2-40B4-BE49-F238E27FC236}">
                <a16:creationId xmlns:a16="http://schemas.microsoft.com/office/drawing/2014/main" id="{49907F78-DAAD-B45C-40DE-9637D56C15AE}"/>
              </a:ext>
            </a:extLst>
          </p:cNvPr>
          <p:cNvSpPr txBox="1"/>
          <p:nvPr/>
        </p:nvSpPr>
        <p:spPr>
          <a:xfrm>
            <a:off x="5625761" y="1493888"/>
            <a:ext cx="6061684" cy="5034070"/>
          </a:xfrm>
          <a:prstGeom prst="rect">
            <a:avLst/>
          </a:prstGeom>
          <a:noFill/>
        </p:spPr>
        <p:txBody>
          <a:bodyPr wrap="square" rtlCol="0">
            <a:spAutoFit/>
          </a:bodyPr>
          <a:lstStyle/>
          <a:p>
            <a:pPr algn="just">
              <a:lnSpc>
                <a:spcPct val="150000"/>
              </a:lnSpc>
            </a:pPr>
            <a:r>
              <a:rPr lang="en-US" altLang="zh-CN" b="1" dirty="0"/>
              <a:t>Scalar quantization</a:t>
            </a:r>
            <a:r>
              <a:rPr lang="zh-CN" altLang="en-US" dirty="0"/>
              <a:t>：</a:t>
            </a:r>
            <a:r>
              <a:rPr lang="en-US" altLang="zh-CN" dirty="0"/>
              <a:t>float 32 </a:t>
            </a:r>
            <a:r>
              <a:rPr lang="zh-CN" altLang="en-US" dirty="0"/>
              <a:t>投影到 </a:t>
            </a:r>
            <a:r>
              <a:rPr lang="en-US" altLang="zh-CN" dirty="0"/>
              <a:t>int 8</a:t>
            </a:r>
            <a:r>
              <a:rPr lang="zh-CN" altLang="en-US" dirty="0"/>
              <a:t>，</a:t>
            </a:r>
            <a:r>
              <a:rPr lang="en-US" altLang="zh-CN" dirty="0"/>
              <a:t>s</a:t>
            </a:r>
            <a:r>
              <a:rPr lang="zh-CN" altLang="en-US" dirty="0"/>
              <a:t>是量化步长。属性值除以相应的量化步长，可以将这些属性规范化到一个标准的范围内。</a:t>
            </a:r>
            <a:endParaRPr lang="en-US" altLang="zh-CN" dirty="0"/>
          </a:p>
          <a:p>
            <a:pPr algn="just">
              <a:lnSpc>
                <a:spcPct val="150000"/>
              </a:lnSpc>
            </a:pPr>
            <a:r>
              <a:rPr lang="zh-CN" altLang="en-US" dirty="0"/>
              <a:t>（量化步长决定了量化的精细程度。步长越小，可用的量化级别越多，更精细的细节可以保留，但相应的数据量也越大。）</a:t>
            </a:r>
            <a:endParaRPr lang="en-US" altLang="zh-CN" dirty="0"/>
          </a:p>
          <a:p>
            <a:pPr>
              <a:lnSpc>
                <a:spcPct val="150000"/>
              </a:lnSpc>
            </a:pPr>
            <a:endParaRPr lang="en-US" altLang="zh-CN" dirty="0"/>
          </a:p>
          <a:p>
            <a:pPr>
              <a:lnSpc>
                <a:spcPct val="150000"/>
              </a:lnSpc>
            </a:pPr>
            <a:r>
              <a:rPr lang="en-US" altLang="zh-CN" dirty="0"/>
              <a:t>Quantization</a:t>
            </a:r>
            <a:r>
              <a:rPr lang="zh-CN" altLang="en-US" dirty="0"/>
              <a:t>不能微分（因为是离散），直接用无法</a:t>
            </a:r>
            <a:r>
              <a:rPr lang="en-US" altLang="zh-CN" dirty="0"/>
              <a:t>back propagation</a:t>
            </a:r>
            <a:r>
              <a:rPr lang="zh-CN" altLang="en-US" dirty="0"/>
              <a:t>（求偏导）</a:t>
            </a:r>
            <a:endParaRPr lang="en-US" altLang="zh-CN" dirty="0"/>
          </a:p>
          <a:p>
            <a:pPr>
              <a:lnSpc>
                <a:spcPct val="150000"/>
              </a:lnSpc>
            </a:pPr>
            <a:endParaRPr lang="en-US" altLang="zh-CN" dirty="0"/>
          </a:p>
          <a:p>
            <a:pPr>
              <a:lnSpc>
                <a:spcPct val="150000"/>
              </a:lnSpc>
            </a:pPr>
            <a:r>
              <a:rPr lang="zh-CN" altLang="en-US" dirty="0"/>
              <a:t>所以加入噪音用于模拟量化过程中的四舍五入操作。这些噪声被添加到原始数据中，从而提供一个可微分的近似值</a:t>
            </a:r>
          </a:p>
        </p:txBody>
      </p:sp>
      <p:pic>
        <p:nvPicPr>
          <p:cNvPr id="9" name="图片 8">
            <a:extLst>
              <a:ext uri="{FF2B5EF4-FFF2-40B4-BE49-F238E27FC236}">
                <a16:creationId xmlns:a16="http://schemas.microsoft.com/office/drawing/2014/main" id="{CEAF488A-4706-240D-7B3B-8DBCC9FD0E93}"/>
              </a:ext>
            </a:extLst>
          </p:cNvPr>
          <p:cNvPicPr>
            <a:picLocks noChangeAspect="1"/>
          </p:cNvPicPr>
          <p:nvPr/>
        </p:nvPicPr>
        <p:blipFill>
          <a:blip r:embed="rId4"/>
          <a:stretch>
            <a:fillRect/>
          </a:stretch>
        </p:blipFill>
        <p:spPr>
          <a:xfrm>
            <a:off x="6678749" y="381343"/>
            <a:ext cx="2668177" cy="977977"/>
          </a:xfrm>
          <a:prstGeom prst="rect">
            <a:avLst/>
          </a:prstGeom>
        </p:spPr>
      </p:pic>
    </p:spTree>
    <p:extLst>
      <p:ext uri="{BB962C8B-B14F-4D97-AF65-F5344CB8AC3E}">
        <p14:creationId xmlns:p14="http://schemas.microsoft.com/office/powerpoint/2010/main" val="2405599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B7AEB2-8A9F-C929-994E-C4F0154655AE}"/>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pic>
        <p:nvPicPr>
          <p:cNvPr id="3" name="图片 2">
            <a:extLst>
              <a:ext uri="{FF2B5EF4-FFF2-40B4-BE49-F238E27FC236}">
                <a16:creationId xmlns:a16="http://schemas.microsoft.com/office/drawing/2014/main" id="{069099CD-268E-E634-1434-AD05EF9A50DB}"/>
              </a:ext>
            </a:extLst>
          </p:cNvPr>
          <p:cNvPicPr>
            <a:picLocks noChangeAspect="1"/>
          </p:cNvPicPr>
          <p:nvPr/>
        </p:nvPicPr>
        <p:blipFill>
          <a:blip r:embed="rId2"/>
          <a:stretch>
            <a:fillRect/>
          </a:stretch>
        </p:blipFill>
        <p:spPr>
          <a:xfrm>
            <a:off x="11265327" y="12110"/>
            <a:ext cx="926672" cy="926672"/>
          </a:xfrm>
          <a:prstGeom prst="rect">
            <a:avLst/>
          </a:prstGeom>
        </p:spPr>
      </p:pic>
      <p:sp>
        <p:nvSpPr>
          <p:cNvPr id="6" name="矩形 5">
            <a:extLst>
              <a:ext uri="{FF2B5EF4-FFF2-40B4-BE49-F238E27FC236}">
                <a16:creationId xmlns:a16="http://schemas.microsoft.com/office/drawing/2014/main" id="{3138F6B1-8A73-C31E-EE67-671B8637ED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D2BA42EC-C990-C89B-9121-9EF76BCB98C4}"/>
              </a:ext>
            </a:extLst>
          </p:cNvPr>
          <p:cNvPicPr>
            <a:picLocks noChangeAspect="1"/>
          </p:cNvPicPr>
          <p:nvPr/>
        </p:nvPicPr>
        <p:blipFill>
          <a:blip r:embed="rId3"/>
          <a:stretch>
            <a:fillRect/>
          </a:stretch>
        </p:blipFill>
        <p:spPr>
          <a:xfrm>
            <a:off x="578630" y="710337"/>
            <a:ext cx="4858000" cy="1682836"/>
          </a:xfrm>
          <a:prstGeom prst="rect">
            <a:avLst/>
          </a:prstGeom>
        </p:spPr>
      </p:pic>
      <p:pic>
        <p:nvPicPr>
          <p:cNvPr id="10" name="图片 9">
            <a:extLst>
              <a:ext uri="{FF2B5EF4-FFF2-40B4-BE49-F238E27FC236}">
                <a16:creationId xmlns:a16="http://schemas.microsoft.com/office/drawing/2014/main" id="{0B560D4E-5BDB-051A-CE0C-2BDBBCF26500}"/>
              </a:ext>
            </a:extLst>
          </p:cNvPr>
          <p:cNvPicPr>
            <a:picLocks noChangeAspect="1"/>
          </p:cNvPicPr>
          <p:nvPr/>
        </p:nvPicPr>
        <p:blipFill>
          <a:blip r:embed="rId4"/>
          <a:stretch>
            <a:fillRect/>
          </a:stretch>
        </p:blipFill>
        <p:spPr>
          <a:xfrm>
            <a:off x="257049" y="3106096"/>
            <a:ext cx="5838951" cy="2717464"/>
          </a:xfrm>
          <a:prstGeom prst="rect">
            <a:avLst/>
          </a:prstGeom>
        </p:spPr>
      </p:pic>
      <p:pic>
        <p:nvPicPr>
          <p:cNvPr id="12" name="图片 11">
            <a:extLst>
              <a:ext uri="{FF2B5EF4-FFF2-40B4-BE49-F238E27FC236}">
                <a16:creationId xmlns:a16="http://schemas.microsoft.com/office/drawing/2014/main" id="{BE40851D-0FB1-172D-2F77-06C867282B2F}"/>
              </a:ext>
            </a:extLst>
          </p:cNvPr>
          <p:cNvPicPr>
            <a:picLocks noChangeAspect="1"/>
          </p:cNvPicPr>
          <p:nvPr/>
        </p:nvPicPr>
        <p:blipFill>
          <a:blip r:embed="rId5"/>
          <a:stretch>
            <a:fillRect/>
          </a:stretch>
        </p:blipFill>
        <p:spPr>
          <a:xfrm>
            <a:off x="6433499" y="3106096"/>
            <a:ext cx="5550185" cy="1695537"/>
          </a:xfrm>
          <a:prstGeom prst="rect">
            <a:avLst/>
          </a:prstGeom>
        </p:spPr>
      </p:pic>
      <p:sp>
        <p:nvSpPr>
          <p:cNvPr id="14" name="文本框 13">
            <a:extLst>
              <a:ext uri="{FF2B5EF4-FFF2-40B4-BE49-F238E27FC236}">
                <a16:creationId xmlns:a16="http://schemas.microsoft.com/office/drawing/2014/main" id="{F2324B2B-0F8A-75A0-94E9-BAF5B16C670D}"/>
              </a:ext>
            </a:extLst>
          </p:cNvPr>
          <p:cNvSpPr txBox="1"/>
          <p:nvPr/>
        </p:nvSpPr>
        <p:spPr>
          <a:xfrm>
            <a:off x="7116877" y="1277769"/>
            <a:ext cx="2861204" cy="369332"/>
          </a:xfrm>
          <a:prstGeom prst="rect">
            <a:avLst/>
          </a:prstGeom>
          <a:noFill/>
        </p:spPr>
        <p:txBody>
          <a:bodyPr wrap="square">
            <a:spAutoFit/>
          </a:bodyPr>
          <a:lstStyle/>
          <a:p>
            <a:r>
              <a:rPr lang="zh-CN" altLang="en-US" dirty="0"/>
              <a:t>不急着分配点 </a:t>
            </a:r>
          </a:p>
        </p:txBody>
      </p:sp>
    </p:spTree>
    <p:extLst>
      <p:ext uri="{BB962C8B-B14F-4D97-AF65-F5344CB8AC3E}">
        <p14:creationId xmlns:p14="http://schemas.microsoft.com/office/powerpoint/2010/main" val="3365776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9E7505-A164-6D7F-6FB3-067DFEB5FC5F}"/>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5" name="矩形 4">
            <a:extLst>
              <a:ext uri="{FF2B5EF4-FFF2-40B4-BE49-F238E27FC236}">
                <a16:creationId xmlns:a16="http://schemas.microsoft.com/office/drawing/2014/main" id="{9A38593A-B404-83C8-381A-0D1361BB630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B1572B-1D76-58F3-4FA4-FCDDDF68A09A}"/>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16" name="图片 15">
            <a:extLst>
              <a:ext uri="{FF2B5EF4-FFF2-40B4-BE49-F238E27FC236}">
                <a16:creationId xmlns:a16="http://schemas.microsoft.com/office/drawing/2014/main" id="{AA1D04D8-93CA-04AC-E3E9-F7359E8E5BCE}"/>
              </a:ext>
            </a:extLst>
          </p:cNvPr>
          <p:cNvPicPr>
            <a:picLocks noChangeAspect="1"/>
          </p:cNvPicPr>
          <p:nvPr/>
        </p:nvPicPr>
        <p:blipFill>
          <a:blip r:embed="rId3"/>
          <a:stretch>
            <a:fillRect/>
          </a:stretch>
        </p:blipFill>
        <p:spPr>
          <a:xfrm>
            <a:off x="622518" y="512839"/>
            <a:ext cx="4532171" cy="5843511"/>
          </a:xfrm>
          <a:prstGeom prst="rect">
            <a:avLst/>
          </a:prstGeom>
        </p:spPr>
      </p:pic>
      <p:sp>
        <p:nvSpPr>
          <p:cNvPr id="18" name="文本框 17">
            <a:extLst>
              <a:ext uri="{FF2B5EF4-FFF2-40B4-BE49-F238E27FC236}">
                <a16:creationId xmlns:a16="http://schemas.microsoft.com/office/drawing/2014/main" id="{7FF73262-35CD-7F86-E49C-CA26CEA96822}"/>
              </a:ext>
            </a:extLst>
          </p:cNvPr>
          <p:cNvSpPr txBox="1"/>
          <p:nvPr/>
        </p:nvSpPr>
        <p:spPr>
          <a:xfrm>
            <a:off x="6096000" y="676461"/>
            <a:ext cx="5009110" cy="2784737"/>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dirty="0"/>
              <a:t>前</a:t>
            </a:r>
            <a:r>
              <a:rPr lang="en-US" altLang="zh-CN" dirty="0"/>
              <a:t>15K</a:t>
            </a:r>
            <a:r>
              <a:rPr lang="zh-CN" altLang="en-US" dirty="0"/>
              <a:t>次迭代所有参数均未进行</a:t>
            </a:r>
            <a:r>
              <a:rPr lang="en-US" altLang="zh-CN" dirty="0"/>
              <a:t>Quantization</a:t>
            </a:r>
            <a:r>
              <a:rPr lang="zh-CN" altLang="en-US" dirty="0"/>
              <a:t>，后的</a:t>
            </a:r>
            <a:r>
              <a:rPr lang="en-US" altLang="zh-CN" dirty="0"/>
              <a:t>15K</a:t>
            </a:r>
            <a:r>
              <a:rPr lang="zh-CN" altLang="en-US" dirty="0"/>
              <a:t>迭代使用</a:t>
            </a:r>
            <a:r>
              <a:rPr lang="en-US" altLang="zh-CN" dirty="0"/>
              <a:t>K-means</a:t>
            </a:r>
            <a:r>
              <a:rPr lang="zh-CN" altLang="en-US" dirty="0"/>
              <a:t>对</a:t>
            </a:r>
            <a:r>
              <a:rPr lang="en-US" altLang="zh-CN" dirty="0"/>
              <a:t>covariance</a:t>
            </a:r>
            <a:r>
              <a:rPr lang="zh-CN" altLang="en-US" dirty="0"/>
              <a:t>（</a:t>
            </a:r>
            <a:r>
              <a:rPr lang="en-US" altLang="zh-CN" dirty="0"/>
              <a:t>scale</a:t>
            </a:r>
            <a:r>
              <a:rPr lang="zh-CN" altLang="en-US" dirty="0"/>
              <a:t>、</a:t>
            </a:r>
            <a:r>
              <a:rPr lang="en-US" altLang="zh-CN" dirty="0"/>
              <a:t>rotation</a:t>
            </a:r>
            <a:r>
              <a:rPr lang="zh-CN" altLang="en-US" dirty="0"/>
              <a:t>）和</a:t>
            </a:r>
            <a:r>
              <a:rPr lang="en-US" altLang="zh-CN" dirty="0"/>
              <a:t>color</a:t>
            </a:r>
            <a:r>
              <a:rPr lang="zh-CN" altLang="en-US" dirty="0"/>
              <a:t>进行</a:t>
            </a:r>
            <a:r>
              <a:rPr lang="en-US" altLang="zh-CN" dirty="0"/>
              <a:t>Quantization</a:t>
            </a:r>
            <a:r>
              <a:rPr lang="zh-CN" altLang="en-US" dirty="0"/>
              <a:t>。</a:t>
            </a:r>
            <a:endParaRPr lang="en-US" altLang="zh-CN" dirty="0"/>
          </a:p>
          <a:p>
            <a:pPr marL="285750" indent="-285750">
              <a:lnSpc>
                <a:spcPct val="200000"/>
              </a:lnSpc>
              <a:buFont typeface="Wingdings" panose="05000000000000000000" pitchFamily="2" charset="2"/>
              <a:buChar char="Ø"/>
            </a:pPr>
            <a:r>
              <a:rPr lang="en-US" altLang="zh-CN" dirty="0"/>
              <a:t>Covariance</a:t>
            </a:r>
            <a:r>
              <a:rPr lang="zh-CN" altLang="en-US" dirty="0"/>
              <a:t>在</a:t>
            </a:r>
            <a:r>
              <a:rPr lang="en-US" altLang="zh-CN" dirty="0"/>
              <a:t>exp</a:t>
            </a:r>
            <a:r>
              <a:rPr lang="zh-CN" altLang="en-US" dirty="0"/>
              <a:t>前，</a:t>
            </a:r>
            <a:r>
              <a:rPr lang="en-US" altLang="zh-CN" dirty="0"/>
              <a:t>color</a:t>
            </a:r>
            <a:r>
              <a:rPr lang="zh-CN" altLang="en-US" dirty="0"/>
              <a:t>在归一化前进行</a:t>
            </a:r>
            <a:r>
              <a:rPr lang="en-US" altLang="zh-CN" dirty="0"/>
              <a:t>quantization</a:t>
            </a:r>
            <a:endParaRPr lang="zh-CN" altLang="en-US" dirty="0"/>
          </a:p>
        </p:txBody>
      </p:sp>
    </p:spTree>
    <p:extLst>
      <p:ext uri="{BB962C8B-B14F-4D97-AF65-F5344CB8AC3E}">
        <p14:creationId xmlns:p14="http://schemas.microsoft.com/office/powerpoint/2010/main" val="393863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A1ED80-5B62-A61A-EB7C-C25FAE785F6E}"/>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3" name="矩形 2">
            <a:extLst>
              <a:ext uri="{FF2B5EF4-FFF2-40B4-BE49-F238E27FC236}">
                <a16:creationId xmlns:a16="http://schemas.microsoft.com/office/drawing/2014/main" id="{82DE78F8-84F6-E0FD-0427-3B4280AC376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47E3E1A0-062B-024E-8B09-920325DD4B12}"/>
              </a:ext>
            </a:extLst>
          </p:cNvPr>
          <p:cNvPicPr>
            <a:picLocks noChangeAspect="1"/>
          </p:cNvPicPr>
          <p:nvPr/>
        </p:nvPicPr>
        <p:blipFill>
          <a:blip r:embed="rId2"/>
          <a:stretch>
            <a:fillRect/>
          </a:stretch>
        </p:blipFill>
        <p:spPr>
          <a:xfrm>
            <a:off x="774595" y="739531"/>
            <a:ext cx="3040033" cy="2766678"/>
          </a:xfrm>
          <a:prstGeom prst="rect">
            <a:avLst/>
          </a:prstGeom>
        </p:spPr>
      </p:pic>
      <p:pic>
        <p:nvPicPr>
          <p:cNvPr id="6" name="图片 5">
            <a:extLst>
              <a:ext uri="{FF2B5EF4-FFF2-40B4-BE49-F238E27FC236}">
                <a16:creationId xmlns:a16="http://schemas.microsoft.com/office/drawing/2014/main" id="{03996590-6736-D4C3-D145-E6F8CA73E46F}"/>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EB2B14FB-41B5-5263-F41E-7FD1223FA8A8}"/>
              </a:ext>
            </a:extLst>
          </p:cNvPr>
          <p:cNvPicPr>
            <a:picLocks noChangeAspect="1"/>
          </p:cNvPicPr>
          <p:nvPr/>
        </p:nvPicPr>
        <p:blipFill>
          <a:blip r:embed="rId4"/>
          <a:stretch>
            <a:fillRect/>
          </a:stretch>
        </p:blipFill>
        <p:spPr>
          <a:xfrm>
            <a:off x="4019355" y="1131101"/>
            <a:ext cx="8066600" cy="2096549"/>
          </a:xfrm>
          <a:prstGeom prst="rect">
            <a:avLst/>
          </a:prstGeom>
        </p:spPr>
      </p:pic>
      <p:sp>
        <p:nvSpPr>
          <p:cNvPr id="10" name="文本框 9">
            <a:extLst>
              <a:ext uri="{FF2B5EF4-FFF2-40B4-BE49-F238E27FC236}">
                <a16:creationId xmlns:a16="http://schemas.microsoft.com/office/drawing/2014/main" id="{7D870ADB-9E65-0E39-279C-F8FE232A3876}"/>
              </a:ext>
            </a:extLst>
          </p:cNvPr>
          <p:cNvSpPr txBox="1"/>
          <p:nvPr/>
        </p:nvSpPr>
        <p:spPr>
          <a:xfrm>
            <a:off x="1909036" y="4089141"/>
            <a:ext cx="6094990" cy="1294585"/>
          </a:xfrm>
          <a:prstGeom prst="rect">
            <a:avLst/>
          </a:prstGeom>
          <a:noFill/>
        </p:spPr>
        <p:txBody>
          <a:bodyPr wrap="square">
            <a:spAutoFit/>
          </a:bodyPr>
          <a:lstStyle/>
          <a:p>
            <a:pPr>
              <a:lnSpc>
                <a:spcPct val="150000"/>
              </a:lnSpc>
            </a:pPr>
            <a:r>
              <a:rPr lang="en-US" altLang="zh-CN" dirty="0"/>
              <a:t>Codebook</a:t>
            </a:r>
            <a:r>
              <a:rPr lang="zh-CN" altLang="en-US" dirty="0"/>
              <a:t>用于代表整个数据集的一个压缩形式。数据集中的每个数据点都通过与</a:t>
            </a:r>
            <a:r>
              <a:rPr lang="en-US" altLang="zh-CN" dirty="0"/>
              <a:t>Codebook</a:t>
            </a:r>
            <a:r>
              <a:rPr lang="zh-CN" altLang="en-US" dirty="0"/>
              <a:t>中最接近的码字关联来进行</a:t>
            </a:r>
            <a:r>
              <a:rPr lang="en-US" altLang="zh-CN" dirty="0"/>
              <a:t>quantization</a:t>
            </a:r>
            <a:endParaRPr lang="zh-CN" altLang="en-US" dirty="0"/>
          </a:p>
        </p:txBody>
      </p:sp>
    </p:spTree>
    <p:extLst>
      <p:ext uri="{BB962C8B-B14F-4D97-AF65-F5344CB8AC3E}">
        <p14:creationId xmlns:p14="http://schemas.microsoft.com/office/powerpoint/2010/main" val="21047360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5430</TotalTime>
  <Words>1751</Words>
  <Application>Microsoft Office PowerPoint</Application>
  <PresentationFormat>宽屏</PresentationFormat>
  <Paragraphs>171</Paragraphs>
  <Slides>60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60</vt:i4>
      </vt:variant>
    </vt:vector>
  </HeadingPairs>
  <TitlesOfParts>
    <vt:vector size="68" baseType="lpstr">
      <vt:lpstr>KaTeX_Main</vt:lpstr>
      <vt:lpstr>KaTeX_Math</vt:lpstr>
      <vt:lpstr>Söhne</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41</cp:revision>
  <dcterms:created xsi:type="dcterms:W3CDTF">2024-05-01T01:39:07Z</dcterms:created>
  <dcterms:modified xsi:type="dcterms:W3CDTF">2024-05-05T10:22:53Z</dcterms:modified>
</cp:coreProperties>
</file>